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59" r:id="rId4"/>
    <p:sldId id="268" r:id="rId5"/>
    <p:sldId id="265" r:id="rId6"/>
    <p:sldId id="266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60" r:id="rId23"/>
    <p:sldId id="261" r:id="rId24"/>
    <p:sldId id="262" r:id="rId25"/>
    <p:sldId id="263" r:id="rId26"/>
    <p:sldId id="264" r:id="rId27"/>
    <p:sldId id="285" r:id="rId28"/>
    <p:sldId id="283" r:id="rId29"/>
    <p:sldId id="286" r:id="rId30"/>
    <p:sldId id="288" r:id="rId31"/>
    <p:sldId id="289" r:id="rId32"/>
    <p:sldId id="291" r:id="rId33"/>
    <p:sldId id="287" r:id="rId34"/>
    <p:sldId id="292" r:id="rId35"/>
    <p:sldId id="284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000"/>
    <a:srgbClr val="846C28"/>
    <a:srgbClr val="008E40"/>
    <a:srgbClr val="007A37"/>
    <a:srgbClr val="0092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>
      <p:cViewPr varScale="1">
        <p:scale>
          <a:sx n="119" d="100"/>
          <a:sy n="119" d="100"/>
        </p:scale>
        <p:origin x="14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804-7A49-B4D8-41CF5ECF4AE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804-7A49-B4D8-41CF5ECF4AE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804-7A49-B4D8-41CF5ECF4AE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804-7A49-B4D8-41CF5ECF4AED}"/>
              </c:ext>
            </c:extLst>
          </c:dPt>
          <c:cat>
            <c:strRef>
              <c:f>Sheet1!$A$2:$A$5</c:f>
              <c:strCache>
                <c:ptCount val="4"/>
                <c:pt idx="0">
                  <c:v>Concepts</c:v>
                </c:pt>
                <c:pt idx="1">
                  <c:v>Break</c:v>
                </c:pt>
                <c:pt idx="2">
                  <c:v>Gluon</c:v>
                </c:pt>
                <c:pt idx="3">
                  <c:v>Advanced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10</c:v>
                </c:pt>
                <c:pt idx="2">
                  <c:v>90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804-7A49-B4D8-41CF5ECF4A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7149748475054063E-2"/>
          <c:y val="0.88456399345250658"/>
          <c:w val="0.93489817492527161"/>
          <c:h val="9.34881359085885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0B0604-D92D-6643-AA96-E19D34A6BA44}" type="doc">
      <dgm:prSet loTypeId="urn:microsoft.com/office/officeart/2005/8/layout/venn2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EBE8F30-40D5-1648-97D9-9742BA2AB7D9}">
      <dgm:prSet phldrT="[Text]" custT="1"/>
      <dgm:spPr>
        <a:solidFill>
          <a:srgbClr val="009CE4"/>
        </a:solidFill>
      </dgm:spPr>
      <dgm:t>
        <a:bodyPr/>
        <a:lstStyle/>
        <a:p>
          <a:pPr rtl="0"/>
          <a:r>
            <a:rPr lang="en-US" sz="2800" b="0" dirty="0"/>
            <a:t>AI</a:t>
          </a:r>
        </a:p>
      </dgm:t>
    </dgm:pt>
    <dgm:pt modelId="{855E4A6F-6168-B842-A33B-0D5C77F538CC}" type="parTrans" cxnId="{9F768DC5-F7F6-AE49-A14E-522B7B870922}">
      <dgm:prSet/>
      <dgm:spPr/>
      <dgm:t>
        <a:bodyPr/>
        <a:lstStyle/>
        <a:p>
          <a:endParaRPr lang="en-US" sz="2000" b="0"/>
        </a:p>
      </dgm:t>
    </dgm:pt>
    <dgm:pt modelId="{CA4D1A93-6447-454B-8127-083DC275FE86}" type="sibTrans" cxnId="{9F768DC5-F7F6-AE49-A14E-522B7B870922}">
      <dgm:prSet/>
      <dgm:spPr/>
      <dgm:t>
        <a:bodyPr/>
        <a:lstStyle/>
        <a:p>
          <a:endParaRPr lang="en-US" sz="2000" b="0"/>
        </a:p>
      </dgm:t>
    </dgm:pt>
    <dgm:pt modelId="{915848AB-B95F-084D-AD83-C93C75C8FA56}">
      <dgm:prSet phldrT="[Text]" custT="1"/>
      <dgm:spPr>
        <a:solidFill>
          <a:srgbClr val="009CE4"/>
        </a:solidFill>
      </dgm:spPr>
      <dgm:t>
        <a:bodyPr/>
        <a:lstStyle/>
        <a:p>
          <a:r>
            <a:rPr lang="en-US" sz="2000" b="0" dirty="0"/>
            <a:t>Machine Learning</a:t>
          </a:r>
        </a:p>
      </dgm:t>
    </dgm:pt>
    <dgm:pt modelId="{C3B6265E-0769-9F47-8F87-5F48AA9FD0A6}" type="parTrans" cxnId="{450F30F6-2541-604A-8DC9-F2E1CFD8EA4D}">
      <dgm:prSet/>
      <dgm:spPr/>
      <dgm:t>
        <a:bodyPr/>
        <a:lstStyle/>
        <a:p>
          <a:endParaRPr lang="en-US" sz="2000" b="0"/>
        </a:p>
      </dgm:t>
    </dgm:pt>
    <dgm:pt modelId="{64EFC901-6F63-A54C-B614-E386A8A147BF}" type="sibTrans" cxnId="{450F30F6-2541-604A-8DC9-F2E1CFD8EA4D}">
      <dgm:prSet/>
      <dgm:spPr/>
      <dgm:t>
        <a:bodyPr/>
        <a:lstStyle/>
        <a:p>
          <a:endParaRPr lang="en-US" sz="2000" b="0"/>
        </a:p>
      </dgm:t>
    </dgm:pt>
    <dgm:pt modelId="{6D5F6838-5877-E54F-A43E-F9E771673796}">
      <dgm:prSet phldrT="[Text]" custT="1"/>
      <dgm:spPr>
        <a:solidFill>
          <a:srgbClr val="009CE4"/>
        </a:solidFill>
      </dgm:spPr>
      <dgm:t>
        <a:bodyPr/>
        <a:lstStyle/>
        <a:p>
          <a:r>
            <a:rPr lang="en-US" sz="2000" b="0" dirty="0"/>
            <a:t>Deep Learning</a:t>
          </a:r>
        </a:p>
      </dgm:t>
    </dgm:pt>
    <dgm:pt modelId="{0EF3A86F-7FF7-1A47-884E-F57556C439B6}" type="parTrans" cxnId="{64A89484-B317-974D-8511-ECC747040F03}">
      <dgm:prSet/>
      <dgm:spPr/>
      <dgm:t>
        <a:bodyPr/>
        <a:lstStyle/>
        <a:p>
          <a:endParaRPr lang="en-US" sz="2000" b="0"/>
        </a:p>
      </dgm:t>
    </dgm:pt>
    <dgm:pt modelId="{037A0B35-65D7-704A-B3BB-138380244498}" type="sibTrans" cxnId="{64A89484-B317-974D-8511-ECC747040F03}">
      <dgm:prSet/>
      <dgm:spPr/>
      <dgm:t>
        <a:bodyPr/>
        <a:lstStyle/>
        <a:p>
          <a:endParaRPr lang="en-US" sz="2000" b="0"/>
        </a:p>
      </dgm:t>
    </dgm:pt>
    <dgm:pt modelId="{1DE26D19-F606-8D4F-8206-91D24237F293}" type="pres">
      <dgm:prSet presAssocID="{7B0B0604-D92D-6643-AA96-E19D34A6BA44}" presName="Name0" presStyleCnt="0">
        <dgm:presLayoutVars>
          <dgm:chMax val="7"/>
          <dgm:resizeHandles val="exact"/>
        </dgm:presLayoutVars>
      </dgm:prSet>
      <dgm:spPr/>
    </dgm:pt>
    <dgm:pt modelId="{8463FDCD-C15A-E642-A85C-2827200244DC}" type="pres">
      <dgm:prSet presAssocID="{7B0B0604-D92D-6643-AA96-E19D34A6BA44}" presName="comp1" presStyleCnt="0"/>
      <dgm:spPr/>
    </dgm:pt>
    <dgm:pt modelId="{B7B12D31-5D3C-D645-8B8A-B31709E99192}" type="pres">
      <dgm:prSet presAssocID="{7B0B0604-D92D-6643-AA96-E19D34A6BA44}" presName="circle1" presStyleLbl="node1" presStyleIdx="0" presStyleCnt="3"/>
      <dgm:spPr/>
    </dgm:pt>
    <dgm:pt modelId="{E6280E1D-95B6-FA44-B7CE-6469F7D619C5}" type="pres">
      <dgm:prSet presAssocID="{7B0B0604-D92D-6643-AA96-E19D34A6BA44}" presName="c1text" presStyleLbl="node1" presStyleIdx="0" presStyleCnt="3">
        <dgm:presLayoutVars>
          <dgm:bulletEnabled val="1"/>
        </dgm:presLayoutVars>
      </dgm:prSet>
      <dgm:spPr/>
    </dgm:pt>
    <dgm:pt modelId="{B5BBA2D8-5016-3E42-BBE5-4CC07C0145C3}" type="pres">
      <dgm:prSet presAssocID="{7B0B0604-D92D-6643-AA96-E19D34A6BA44}" presName="comp2" presStyleCnt="0"/>
      <dgm:spPr/>
    </dgm:pt>
    <dgm:pt modelId="{A70B5D8B-9A06-B440-AE55-CEA705532989}" type="pres">
      <dgm:prSet presAssocID="{7B0B0604-D92D-6643-AA96-E19D34A6BA44}" presName="circle2" presStyleLbl="node1" presStyleIdx="1" presStyleCnt="3"/>
      <dgm:spPr/>
    </dgm:pt>
    <dgm:pt modelId="{B6BB81D8-7D03-F842-9DD0-B873256D054A}" type="pres">
      <dgm:prSet presAssocID="{7B0B0604-D92D-6643-AA96-E19D34A6BA44}" presName="c2text" presStyleLbl="node1" presStyleIdx="1" presStyleCnt="3">
        <dgm:presLayoutVars>
          <dgm:bulletEnabled val="1"/>
        </dgm:presLayoutVars>
      </dgm:prSet>
      <dgm:spPr/>
    </dgm:pt>
    <dgm:pt modelId="{1BA004CA-5051-D248-833A-3DA4751BAC64}" type="pres">
      <dgm:prSet presAssocID="{7B0B0604-D92D-6643-AA96-E19D34A6BA44}" presName="comp3" presStyleCnt="0"/>
      <dgm:spPr/>
    </dgm:pt>
    <dgm:pt modelId="{01C5D250-180A-6542-B9B5-F5D5D1104541}" type="pres">
      <dgm:prSet presAssocID="{7B0B0604-D92D-6643-AA96-E19D34A6BA44}" presName="circle3" presStyleLbl="node1" presStyleIdx="2" presStyleCnt="3"/>
      <dgm:spPr/>
    </dgm:pt>
    <dgm:pt modelId="{CB048AFA-C518-D74B-94B4-02A926E1B3D9}" type="pres">
      <dgm:prSet presAssocID="{7B0B0604-D92D-6643-AA96-E19D34A6BA44}" presName="c3text" presStyleLbl="node1" presStyleIdx="2" presStyleCnt="3">
        <dgm:presLayoutVars>
          <dgm:bulletEnabled val="1"/>
        </dgm:presLayoutVars>
      </dgm:prSet>
      <dgm:spPr/>
    </dgm:pt>
  </dgm:ptLst>
  <dgm:cxnLst>
    <dgm:cxn modelId="{8D46B614-32B7-8D40-A4EB-4FE0EE9D0F32}" type="presOf" srcId="{0EBE8F30-40D5-1648-97D9-9742BA2AB7D9}" destId="{B7B12D31-5D3C-D645-8B8A-B31709E99192}" srcOrd="0" destOrd="0" presId="urn:microsoft.com/office/officeart/2005/8/layout/venn2"/>
    <dgm:cxn modelId="{C273826B-78B9-3D4B-A872-FC9F2BA103EF}" type="presOf" srcId="{6D5F6838-5877-E54F-A43E-F9E771673796}" destId="{01C5D250-180A-6542-B9B5-F5D5D1104541}" srcOrd="0" destOrd="0" presId="urn:microsoft.com/office/officeart/2005/8/layout/venn2"/>
    <dgm:cxn modelId="{E40F6A7B-B5C7-7048-A933-C74EA9DED46E}" type="presOf" srcId="{0EBE8F30-40D5-1648-97D9-9742BA2AB7D9}" destId="{E6280E1D-95B6-FA44-B7CE-6469F7D619C5}" srcOrd="1" destOrd="0" presId="urn:microsoft.com/office/officeart/2005/8/layout/venn2"/>
    <dgm:cxn modelId="{64A89484-B317-974D-8511-ECC747040F03}" srcId="{7B0B0604-D92D-6643-AA96-E19D34A6BA44}" destId="{6D5F6838-5877-E54F-A43E-F9E771673796}" srcOrd="2" destOrd="0" parTransId="{0EF3A86F-7FF7-1A47-884E-F57556C439B6}" sibTransId="{037A0B35-65D7-704A-B3BB-138380244498}"/>
    <dgm:cxn modelId="{8ADEC2AD-134B-7E4D-A7BE-A7F148B18004}" type="presOf" srcId="{915848AB-B95F-084D-AD83-C93C75C8FA56}" destId="{A70B5D8B-9A06-B440-AE55-CEA705532989}" srcOrd="0" destOrd="0" presId="urn:microsoft.com/office/officeart/2005/8/layout/venn2"/>
    <dgm:cxn modelId="{21CE2CB7-9E3A-DA48-885F-E4065B63C730}" type="presOf" srcId="{7B0B0604-D92D-6643-AA96-E19D34A6BA44}" destId="{1DE26D19-F606-8D4F-8206-91D24237F293}" srcOrd="0" destOrd="0" presId="urn:microsoft.com/office/officeart/2005/8/layout/venn2"/>
    <dgm:cxn modelId="{B3ED0BC2-323A-4E4A-8869-58427EC01472}" type="presOf" srcId="{915848AB-B95F-084D-AD83-C93C75C8FA56}" destId="{B6BB81D8-7D03-F842-9DD0-B873256D054A}" srcOrd="1" destOrd="0" presId="urn:microsoft.com/office/officeart/2005/8/layout/venn2"/>
    <dgm:cxn modelId="{9F768DC5-F7F6-AE49-A14E-522B7B870922}" srcId="{7B0B0604-D92D-6643-AA96-E19D34A6BA44}" destId="{0EBE8F30-40D5-1648-97D9-9742BA2AB7D9}" srcOrd="0" destOrd="0" parTransId="{855E4A6F-6168-B842-A33B-0D5C77F538CC}" sibTransId="{CA4D1A93-6447-454B-8127-083DC275FE86}"/>
    <dgm:cxn modelId="{CDD2C7CC-C63B-2C41-8A4D-95A20706A7F8}" type="presOf" srcId="{6D5F6838-5877-E54F-A43E-F9E771673796}" destId="{CB048AFA-C518-D74B-94B4-02A926E1B3D9}" srcOrd="1" destOrd="0" presId="urn:microsoft.com/office/officeart/2005/8/layout/venn2"/>
    <dgm:cxn modelId="{450F30F6-2541-604A-8DC9-F2E1CFD8EA4D}" srcId="{7B0B0604-D92D-6643-AA96-E19D34A6BA44}" destId="{915848AB-B95F-084D-AD83-C93C75C8FA56}" srcOrd="1" destOrd="0" parTransId="{C3B6265E-0769-9F47-8F87-5F48AA9FD0A6}" sibTransId="{64EFC901-6F63-A54C-B614-E386A8A147BF}"/>
    <dgm:cxn modelId="{8A7E3120-1B7D-0446-9B75-3D628AB0D7A9}" type="presParOf" srcId="{1DE26D19-F606-8D4F-8206-91D24237F293}" destId="{8463FDCD-C15A-E642-A85C-2827200244DC}" srcOrd="0" destOrd="0" presId="urn:microsoft.com/office/officeart/2005/8/layout/venn2"/>
    <dgm:cxn modelId="{512AD274-0F93-264C-A820-A80EA1EB0AA8}" type="presParOf" srcId="{8463FDCD-C15A-E642-A85C-2827200244DC}" destId="{B7B12D31-5D3C-D645-8B8A-B31709E99192}" srcOrd="0" destOrd="0" presId="urn:microsoft.com/office/officeart/2005/8/layout/venn2"/>
    <dgm:cxn modelId="{3A348A13-FF82-4743-90C1-8133AA1402AA}" type="presParOf" srcId="{8463FDCD-C15A-E642-A85C-2827200244DC}" destId="{E6280E1D-95B6-FA44-B7CE-6469F7D619C5}" srcOrd="1" destOrd="0" presId="urn:microsoft.com/office/officeart/2005/8/layout/venn2"/>
    <dgm:cxn modelId="{3A77A963-EDBE-D54A-83C2-559C8D49F9C8}" type="presParOf" srcId="{1DE26D19-F606-8D4F-8206-91D24237F293}" destId="{B5BBA2D8-5016-3E42-BBE5-4CC07C0145C3}" srcOrd="1" destOrd="0" presId="urn:microsoft.com/office/officeart/2005/8/layout/venn2"/>
    <dgm:cxn modelId="{C3733CCC-8587-F04B-BE0F-65D30F8A01E3}" type="presParOf" srcId="{B5BBA2D8-5016-3E42-BBE5-4CC07C0145C3}" destId="{A70B5D8B-9A06-B440-AE55-CEA705532989}" srcOrd="0" destOrd="0" presId="urn:microsoft.com/office/officeart/2005/8/layout/venn2"/>
    <dgm:cxn modelId="{08D27291-D5E8-A64E-A485-5AFECFF4B86A}" type="presParOf" srcId="{B5BBA2D8-5016-3E42-BBE5-4CC07C0145C3}" destId="{B6BB81D8-7D03-F842-9DD0-B873256D054A}" srcOrd="1" destOrd="0" presId="urn:microsoft.com/office/officeart/2005/8/layout/venn2"/>
    <dgm:cxn modelId="{7BB61D29-2E31-9044-8E9F-DA406311605E}" type="presParOf" srcId="{1DE26D19-F606-8D4F-8206-91D24237F293}" destId="{1BA004CA-5051-D248-833A-3DA4751BAC64}" srcOrd="2" destOrd="0" presId="urn:microsoft.com/office/officeart/2005/8/layout/venn2"/>
    <dgm:cxn modelId="{2D5FD630-286B-954F-A243-9E37F09D475D}" type="presParOf" srcId="{1BA004CA-5051-D248-833A-3DA4751BAC64}" destId="{01C5D250-180A-6542-B9B5-F5D5D1104541}" srcOrd="0" destOrd="0" presId="urn:microsoft.com/office/officeart/2005/8/layout/venn2"/>
    <dgm:cxn modelId="{86495713-BA61-AC44-AF29-2643CDC96130}" type="presParOf" srcId="{1BA004CA-5051-D248-833A-3DA4751BAC64}" destId="{CB048AFA-C518-D74B-94B4-02A926E1B3D9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CE8EDD-F4A5-7943-8A80-BA34EF7109DE}" type="doc">
      <dgm:prSet loTypeId="urn:microsoft.com/office/officeart/2005/8/layout/vList5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25E84F5-459E-8249-993A-98804CF8C014}">
      <dgm:prSet phldrT="[Text]" custT="1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Supervised</a:t>
          </a:r>
        </a:p>
      </dgm:t>
    </dgm:pt>
    <dgm:pt modelId="{F5721963-5710-3545-B22A-43679531BA6B}" type="par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41B5BD7-E5C4-6345-8958-2CAF59DAEA23}" type="sib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4C74172-CC16-F647-AD42-E1DF1C64C5CC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 &amp; labels</a:t>
          </a:r>
        </a:p>
      </dgm:t>
    </dgm:pt>
    <dgm:pt modelId="{A0716E6B-8D2C-9D4F-AB06-53C41DA6B4CA}" type="par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6FCCE27E-5B61-DD4A-B6BD-6B5819D08467}" type="sib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8B55D6C-B612-3C42-8C01-0BED23DA5909}">
      <dgm:prSet phldrT="[Text]" custT="1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Unsupervised</a:t>
          </a:r>
        </a:p>
      </dgm:t>
    </dgm:pt>
    <dgm:pt modelId="{2F2B109F-9B0D-AE4F-9868-F154959049D2}" type="par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C531C9FF-104B-1F40-8FBF-0AEE39F16B3F}" type="sib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196635E-B568-DA41-A292-8F0F57F2F8CB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no labels</a:t>
          </a:r>
        </a:p>
      </dgm:t>
    </dgm:pt>
    <dgm:pt modelId="{A94A8E6F-6679-EE4D-901C-88D6FD6FFFE7}" type="par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EF371E67-56EF-2948-BDF7-2D643D41B297}" type="sib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62C6F89-272B-974A-87DC-D0E37D72162F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Regression</a:t>
          </a:r>
          <a:endParaRPr lang="en-US" sz="16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BC3C4697-8176-C943-B8D6-D74129ADDDBA}" type="par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4FAD4E5-F466-E64A-B76B-70C8A56DB406}" type="sib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75AC1261-6E35-1447-9B30-93792D84B76C}">
      <dgm:prSet phldrT="[Text]" custT="1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Semi-supervised</a:t>
          </a:r>
        </a:p>
      </dgm:t>
    </dgm:pt>
    <dgm:pt modelId="{598C1F5A-C28B-1D4A-BE74-32633DD696D5}" type="par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B83780D-D0EF-674E-BC0B-2AD421411814}" type="sib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08D088B-F206-1748-8475-A1647EF1745F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some labels</a:t>
          </a:r>
        </a:p>
      </dgm:t>
    </dgm:pt>
    <dgm:pt modelId="{D5EF9A45-A230-F549-99BC-FA3FA4092491}" type="par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869FD74A-872A-7C48-912C-1C97839FFB49}" type="sib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D64C82FF-806B-7E40-AFBE-E32BAFBA3A72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Active learning</a:t>
          </a:r>
          <a:endParaRPr lang="en-US" sz="16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00A026A-B52C-C244-9473-F69747A08AE2}" type="parTrans" cxnId="{178A5C4D-4840-4D40-BAC2-BBAD35FA581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E1BACBB-0566-734E-ADAC-17B2BE9599FF}" type="sibTrans" cxnId="{178A5C4D-4840-4D40-BAC2-BBAD35FA581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78C8CFD3-649B-6149-9617-5EFEE0E7F0AE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Dimensionality reduction</a:t>
          </a:r>
        </a:p>
      </dgm:t>
    </dgm:pt>
    <dgm:pt modelId="{010A433B-6BF7-444A-AA4B-B8BE15A6313B}" type="parTrans" cxnId="{89DB1F28-9238-0445-B185-6FFBEEB34065}">
      <dgm:prSet/>
      <dgm:spPr/>
      <dgm:t>
        <a:bodyPr/>
        <a:lstStyle/>
        <a:p>
          <a:endParaRPr lang="en-US"/>
        </a:p>
      </dgm:t>
    </dgm:pt>
    <dgm:pt modelId="{B2544B9E-BB38-FB40-BBE2-CF1D5EE287F8}" type="sibTrans" cxnId="{89DB1F28-9238-0445-B185-6FFBEEB34065}">
      <dgm:prSet/>
      <dgm:spPr/>
      <dgm:t>
        <a:bodyPr/>
        <a:lstStyle/>
        <a:p>
          <a:endParaRPr lang="en-US"/>
        </a:p>
      </dgm:t>
    </dgm:pt>
    <dgm:pt modelId="{C9CBEDBE-D5EC-A04A-92E9-4DFC146DA765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Classification, Labeling</a:t>
          </a:r>
        </a:p>
      </dgm:t>
    </dgm:pt>
    <dgm:pt modelId="{2512104F-E528-3A45-BA6A-FBFEA33BEF15}" type="parTrans" cxnId="{DA3BBD51-5BBA-FD4B-8554-F43421B7B091}">
      <dgm:prSet/>
      <dgm:spPr/>
      <dgm:t>
        <a:bodyPr/>
        <a:lstStyle/>
        <a:p>
          <a:endParaRPr lang="en-US"/>
        </a:p>
      </dgm:t>
    </dgm:pt>
    <dgm:pt modelId="{23DB2913-CEB9-B049-B7E0-C52BB16001C0}" type="sibTrans" cxnId="{DA3BBD51-5BBA-FD4B-8554-F43421B7B091}">
      <dgm:prSet/>
      <dgm:spPr/>
      <dgm:t>
        <a:bodyPr/>
        <a:lstStyle/>
        <a:p>
          <a:endParaRPr lang="en-US"/>
        </a:p>
      </dgm:t>
    </dgm:pt>
    <dgm:pt modelId="{E6F606DF-1F04-8447-9C2B-93958198585A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Clustering</a:t>
          </a:r>
        </a:p>
      </dgm:t>
    </dgm:pt>
    <dgm:pt modelId="{75B13AD3-8A94-1246-91E6-E4FAFA4CE91A}" type="parTrans" cxnId="{DFB9B979-F6F4-EC40-8A99-7DB9FB45EBF0}">
      <dgm:prSet/>
      <dgm:spPr/>
      <dgm:t>
        <a:bodyPr/>
        <a:lstStyle/>
        <a:p>
          <a:endParaRPr lang="en-US"/>
        </a:p>
      </dgm:t>
    </dgm:pt>
    <dgm:pt modelId="{B72E1748-1888-8649-9EB3-A42AFF4BBEF8}" type="sibTrans" cxnId="{DFB9B979-F6F4-EC40-8A99-7DB9FB45EBF0}">
      <dgm:prSet/>
      <dgm:spPr/>
      <dgm:t>
        <a:bodyPr/>
        <a:lstStyle/>
        <a:p>
          <a:endParaRPr lang="en-US"/>
        </a:p>
      </dgm:t>
    </dgm:pt>
    <dgm:pt modelId="{D57967FD-47A6-8C46-9FC1-F71864D39330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Reinforcement learning</a:t>
          </a:r>
        </a:p>
      </dgm:t>
    </dgm:pt>
    <dgm:pt modelId="{018C2F8C-A8B6-D647-BE04-548C5F3A1F64}" type="parTrans" cxnId="{CC903A7A-7F60-3146-A017-D439435B2304}">
      <dgm:prSet/>
      <dgm:spPr/>
      <dgm:t>
        <a:bodyPr/>
        <a:lstStyle/>
        <a:p>
          <a:endParaRPr lang="en-US"/>
        </a:p>
      </dgm:t>
    </dgm:pt>
    <dgm:pt modelId="{48D714F6-693F-3645-8F7A-87C98B7440BB}" type="sibTrans" cxnId="{CC903A7A-7F60-3146-A017-D439435B2304}">
      <dgm:prSet/>
      <dgm:spPr/>
      <dgm:t>
        <a:bodyPr/>
        <a:lstStyle/>
        <a:p>
          <a:endParaRPr lang="en-US"/>
        </a:p>
      </dgm:t>
    </dgm:pt>
    <dgm:pt modelId="{0BC18310-9707-7A46-9EB0-948C57CB5562}" type="pres">
      <dgm:prSet presAssocID="{6FCE8EDD-F4A5-7943-8A80-BA34EF7109DE}" presName="Name0" presStyleCnt="0">
        <dgm:presLayoutVars>
          <dgm:dir/>
          <dgm:animLvl val="lvl"/>
          <dgm:resizeHandles val="exact"/>
        </dgm:presLayoutVars>
      </dgm:prSet>
      <dgm:spPr/>
    </dgm:pt>
    <dgm:pt modelId="{FABAA5D7-DA3F-ED49-A327-ED7E38678EEA}" type="pres">
      <dgm:prSet presAssocID="{425E84F5-459E-8249-993A-98804CF8C014}" presName="linNode" presStyleCnt="0"/>
      <dgm:spPr/>
    </dgm:pt>
    <dgm:pt modelId="{A3797F35-C3A1-3E4A-A665-42EBAB932F9F}" type="pres">
      <dgm:prSet presAssocID="{425E84F5-459E-8249-993A-98804CF8C014}" presName="parentText" presStyleLbl="node1" presStyleIdx="0" presStyleCnt="3" custScaleX="151264" custLinFactNeighborY="-11294">
        <dgm:presLayoutVars>
          <dgm:chMax val="1"/>
          <dgm:bulletEnabled val="1"/>
        </dgm:presLayoutVars>
      </dgm:prSet>
      <dgm:spPr/>
    </dgm:pt>
    <dgm:pt modelId="{6B306598-CA1E-0545-953D-0D2594B25666}" type="pres">
      <dgm:prSet presAssocID="{425E84F5-459E-8249-993A-98804CF8C014}" presName="descendantText" presStyleLbl="alignAccFollowNode1" presStyleIdx="0" presStyleCnt="3">
        <dgm:presLayoutVars>
          <dgm:bulletEnabled val="1"/>
        </dgm:presLayoutVars>
      </dgm:prSet>
      <dgm:spPr/>
    </dgm:pt>
    <dgm:pt modelId="{E01F51F6-A131-C14E-8C42-4D85FDFA2481}" type="pres">
      <dgm:prSet presAssocID="{A41B5BD7-E5C4-6345-8958-2CAF59DAEA23}" presName="sp" presStyleCnt="0"/>
      <dgm:spPr/>
    </dgm:pt>
    <dgm:pt modelId="{5D36F859-0007-F447-9DE8-226F71A73AD7}" type="pres">
      <dgm:prSet presAssocID="{58B55D6C-B612-3C42-8C01-0BED23DA5909}" presName="linNode" presStyleCnt="0"/>
      <dgm:spPr/>
    </dgm:pt>
    <dgm:pt modelId="{33DE3896-EDEC-1A47-8D2B-6B6BBD668483}" type="pres">
      <dgm:prSet presAssocID="{58B55D6C-B612-3C42-8C01-0BED23DA5909}" presName="parentText" presStyleLbl="node1" presStyleIdx="1" presStyleCnt="3" custScaleX="151264">
        <dgm:presLayoutVars>
          <dgm:chMax val="1"/>
          <dgm:bulletEnabled val="1"/>
        </dgm:presLayoutVars>
      </dgm:prSet>
      <dgm:spPr/>
    </dgm:pt>
    <dgm:pt modelId="{D4CF8C7B-D79A-6846-90FA-611E326A7AF8}" type="pres">
      <dgm:prSet presAssocID="{58B55D6C-B612-3C42-8C01-0BED23DA5909}" presName="descendantText" presStyleLbl="alignAccFollowNode1" presStyleIdx="1" presStyleCnt="3">
        <dgm:presLayoutVars>
          <dgm:bulletEnabled val="1"/>
        </dgm:presLayoutVars>
      </dgm:prSet>
      <dgm:spPr/>
    </dgm:pt>
    <dgm:pt modelId="{C1108C28-63D9-1D4D-A075-11229DE6A1F7}" type="pres">
      <dgm:prSet presAssocID="{C531C9FF-104B-1F40-8FBF-0AEE39F16B3F}" presName="sp" presStyleCnt="0"/>
      <dgm:spPr/>
    </dgm:pt>
    <dgm:pt modelId="{494C8AD0-78E9-8040-B0BF-FBE9ECDF4425}" type="pres">
      <dgm:prSet presAssocID="{75AC1261-6E35-1447-9B30-93792D84B76C}" presName="linNode" presStyleCnt="0"/>
      <dgm:spPr/>
    </dgm:pt>
    <dgm:pt modelId="{AEC7898E-B7DC-1B4E-9A16-C924DE306E67}" type="pres">
      <dgm:prSet presAssocID="{75AC1261-6E35-1447-9B30-93792D84B76C}" presName="parentText" presStyleLbl="node1" presStyleIdx="2" presStyleCnt="3" custScaleX="151264">
        <dgm:presLayoutVars>
          <dgm:chMax val="1"/>
          <dgm:bulletEnabled val="1"/>
        </dgm:presLayoutVars>
      </dgm:prSet>
      <dgm:spPr/>
    </dgm:pt>
    <dgm:pt modelId="{D3E5A4E2-5FBE-BB49-84D7-89918F502AC1}" type="pres">
      <dgm:prSet presAssocID="{75AC1261-6E35-1447-9B30-93792D84B7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39FC5010-1A6A-A942-A1BD-8AE04FE318C5}" type="presOf" srcId="{58B55D6C-B612-3C42-8C01-0BED23DA5909}" destId="{33DE3896-EDEC-1A47-8D2B-6B6BBD668483}" srcOrd="0" destOrd="0" presId="urn:microsoft.com/office/officeart/2005/8/layout/vList5"/>
    <dgm:cxn modelId="{89DB1F28-9238-0445-B185-6FFBEEB34065}" srcId="{0196635E-B568-DA41-A292-8F0F57F2F8CB}" destId="{78C8CFD3-649B-6149-9617-5EFEE0E7F0AE}" srcOrd="1" destOrd="0" parTransId="{010A433B-6BF7-444A-AA4B-B8BE15A6313B}" sibTransId="{B2544B9E-BB38-FB40-BBE2-CF1D5EE287F8}"/>
    <dgm:cxn modelId="{CFB96A2C-3DEE-C440-B037-91B46894361C}" srcId="{6FCE8EDD-F4A5-7943-8A80-BA34EF7109DE}" destId="{75AC1261-6E35-1447-9B30-93792D84B76C}" srcOrd="2" destOrd="0" parTransId="{598C1F5A-C28B-1D4A-BE74-32633DD696D5}" sibTransId="{FB83780D-D0EF-674E-BC0B-2AD421411814}"/>
    <dgm:cxn modelId="{1DC0C22E-2A7F-F54D-8E74-64EE5512A6DC}" type="presOf" srcId="{0196635E-B568-DA41-A292-8F0F57F2F8CB}" destId="{D4CF8C7B-D79A-6846-90FA-611E326A7AF8}" srcOrd="0" destOrd="0" presId="urn:microsoft.com/office/officeart/2005/8/layout/vList5"/>
    <dgm:cxn modelId="{FA2DB435-DEAD-9C41-8E8A-A6C2F7FA1AB2}" type="presOf" srcId="{C9CBEDBE-D5EC-A04A-92E9-4DFC146DA765}" destId="{6B306598-CA1E-0545-953D-0D2594B25666}" srcOrd="0" destOrd="1" presId="urn:microsoft.com/office/officeart/2005/8/layout/vList5"/>
    <dgm:cxn modelId="{72322C47-11EA-5D49-8E2E-95FB06B081C0}" srcId="{425E84F5-459E-8249-993A-98804CF8C014}" destId="{F4C74172-CC16-F647-AD42-E1DF1C64C5CC}" srcOrd="0" destOrd="0" parTransId="{A0716E6B-8D2C-9D4F-AB06-53C41DA6B4CA}" sibTransId="{6FCCE27E-5B61-DD4A-B6BD-6B5819D08467}"/>
    <dgm:cxn modelId="{178A5C4D-4840-4D40-BAC2-BBAD35FA5810}" srcId="{308D088B-F206-1748-8475-A1647EF1745F}" destId="{D64C82FF-806B-7E40-AFBE-E32BAFBA3A72}" srcOrd="0" destOrd="0" parTransId="{300A026A-B52C-C244-9473-F69747A08AE2}" sibTransId="{AE1BACBB-0566-734E-ADAC-17B2BE9599FF}"/>
    <dgm:cxn modelId="{DA3BBD51-5BBA-FD4B-8554-F43421B7B091}" srcId="{F4C74172-CC16-F647-AD42-E1DF1C64C5CC}" destId="{C9CBEDBE-D5EC-A04A-92E9-4DFC146DA765}" srcOrd="0" destOrd="0" parTransId="{2512104F-E528-3A45-BA6A-FBFEA33BEF15}" sibTransId="{23DB2913-CEB9-B049-B7E0-C52BB16001C0}"/>
    <dgm:cxn modelId="{F0331356-24E0-3948-B549-261BC70D3702}" type="presOf" srcId="{D57967FD-47A6-8C46-9FC1-F71864D39330}" destId="{D3E5A4E2-5FBE-BB49-84D7-89918F502AC1}" srcOrd="0" destOrd="2" presId="urn:microsoft.com/office/officeart/2005/8/layout/vList5"/>
    <dgm:cxn modelId="{BDEA6F5B-C782-EB44-BEED-68A42FA49F46}" type="presOf" srcId="{425E84F5-459E-8249-993A-98804CF8C014}" destId="{A3797F35-C3A1-3E4A-A665-42EBAB932F9F}" srcOrd="0" destOrd="0" presId="urn:microsoft.com/office/officeart/2005/8/layout/vList5"/>
    <dgm:cxn modelId="{B7E1FF65-DD30-3C4E-9E0A-42A5518D7D3D}" srcId="{6FCE8EDD-F4A5-7943-8A80-BA34EF7109DE}" destId="{58B55D6C-B612-3C42-8C01-0BED23DA5909}" srcOrd="1" destOrd="0" parTransId="{2F2B109F-9B0D-AE4F-9868-F154959049D2}" sibTransId="{C531C9FF-104B-1F40-8FBF-0AEE39F16B3F}"/>
    <dgm:cxn modelId="{B064F072-FEF6-0741-B1BE-61FC58241F93}" type="presOf" srcId="{D64C82FF-806B-7E40-AFBE-E32BAFBA3A72}" destId="{D3E5A4E2-5FBE-BB49-84D7-89918F502AC1}" srcOrd="0" destOrd="1" presId="urn:microsoft.com/office/officeart/2005/8/layout/vList5"/>
    <dgm:cxn modelId="{066DB475-B00E-2A45-AB9A-523C7270D446}" type="presOf" srcId="{562C6F89-272B-974A-87DC-D0E37D72162F}" destId="{6B306598-CA1E-0545-953D-0D2594B25666}" srcOrd="0" destOrd="2" presId="urn:microsoft.com/office/officeart/2005/8/layout/vList5"/>
    <dgm:cxn modelId="{DFB9B979-F6F4-EC40-8A99-7DB9FB45EBF0}" srcId="{0196635E-B568-DA41-A292-8F0F57F2F8CB}" destId="{E6F606DF-1F04-8447-9C2B-93958198585A}" srcOrd="0" destOrd="0" parTransId="{75B13AD3-8A94-1246-91E6-E4FAFA4CE91A}" sibTransId="{B72E1748-1888-8649-9EB3-A42AFF4BBEF8}"/>
    <dgm:cxn modelId="{CC903A7A-7F60-3146-A017-D439435B2304}" srcId="{308D088B-F206-1748-8475-A1647EF1745F}" destId="{D57967FD-47A6-8C46-9FC1-F71864D39330}" srcOrd="1" destOrd="0" parTransId="{018C2F8C-A8B6-D647-BE04-548C5F3A1F64}" sibTransId="{48D714F6-693F-3645-8F7A-87C98B7440BB}"/>
    <dgm:cxn modelId="{A8F71F7C-BA8D-5244-BDFC-316D53A5AE82}" type="presOf" srcId="{E6F606DF-1F04-8447-9C2B-93958198585A}" destId="{D4CF8C7B-D79A-6846-90FA-611E326A7AF8}" srcOrd="0" destOrd="1" presId="urn:microsoft.com/office/officeart/2005/8/layout/vList5"/>
    <dgm:cxn modelId="{3ECE6680-C187-2941-B2E3-629F8F0AA33B}" type="presOf" srcId="{6FCE8EDD-F4A5-7943-8A80-BA34EF7109DE}" destId="{0BC18310-9707-7A46-9EB0-948C57CB5562}" srcOrd="0" destOrd="0" presId="urn:microsoft.com/office/officeart/2005/8/layout/vList5"/>
    <dgm:cxn modelId="{7A98DD8D-5812-794C-AF73-CA33464541E7}" srcId="{F4C74172-CC16-F647-AD42-E1DF1C64C5CC}" destId="{562C6F89-272B-974A-87DC-D0E37D72162F}" srcOrd="1" destOrd="0" parTransId="{BC3C4697-8176-C943-B8D6-D74129ADDDBA}" sibTransId="{34FAD4E5-F466-E64A-B76B-70C8A56DB406}"/>
    <dgm:cxn modelId="{4AC2E4BC-A752-3449-9D35-B6D8EDB9DF0F}" type="presOf" srcId="{F4C74172-CC16-F647-AD42-E1DF1C64C5CC}" destId="{6B306598-CA1E-0545-953D-0D2594B25666}" srcOrd="0" destOrd="0" presId="urn:microsoft.com/office/officeart/2005/8/layout/vList5"/>
    <dgm:cxn modelId="{2FFAD3BF-316C-5140-B27A-EAB479C71A61}" srcId="{75AC1261-6E35-1447-9B30-93792D84B76C}" destId="{308D088B-F206-1748-8475-A1647EF1745F}" srcOrd="0" destOrd="0" parTransId="{D5EF9A45-A230-F549-99BC-FA3FA4092491}" sibTransId="{869FD74A-872A-7C48-912C-1C97839FFB49}"/>
    <dgm:cxn modelId="{8A8156CC-2635-A649-AE6E-88FA983FF99B}" type="presOf" srcId="{78C8CFD3-649B-6149-9617-5EFEE0E7F0AE}" destId="{D4CF8C7B-D79A-6846-90FA-611E326A7AF8}" srcOrd="0" destOrd="2" presId="urn:microsoft.com/office/officeart/2005/8/layout/vList5"/>
    <dgm:cxn modelId="{259D78D1-BAA6-8048-853B-DED946AA9DE5}" type="presOf" srcId="{308D088B-F206-1748-8475-A1647EF1745F}" destId="{D3E5A4E2-5FBE-BB49-84D7-89918F502AC1}" srcOrd="0" destOrd="0" presId="urn:microsoft.com/office/officeart/2005/8/layout/vList5"/>
    <dgm:cxn modelId="{3A45AFD2-A45B-EC4D-8261-632408279C83}" srcId="{58B55D6C-B612-3C42-8C01-0BED23DA5909}" destId="{0196635E-B568-DA41-A292-8F0F57F2F8CB}" srcOrd="0" destOrd="0" parTransId="{A94A8E6F-6679-EE4D-901C-88D6FD6FFFE7}" sibTransId="{EF371E67-56EF-2948-BDF7-2D643D41B297}"/>
    <dgm:cxn modelId="{14B5FAD6-C4A8-A041-814A-58E7EA6FE91B}" srcId="{6FCE8EDD-F4A5-7943-8A80-BA34EF7109DE}" destId="{425E84F5-459E-8249-993A-98804CF8C014}" srcOrd="0" destOrd="0" parTransId="{F5721963-5710-3545-B22A-43679531BA6B}" sibTransId="{A41B5BD7-E5C4-6345-8958-2CAF59DAEA23}"/>
    <dgm:cxn modelId="{24844BEF-DB3D-6C4C-88F7-0F97802AEEC1}" type="presOf" srcId="{75AC1261-6E35-1447-9B30-93792D84B76C}" destId="{AEC7898E-B7DC-1B4E-9A16-C924DE306E67}" srcOrd="0" destOrd="0" presId="urn:microsoft.com/office/officeart/2005/8/layout/vList5"/>
    <dgm:cxn modelId="{FAF26952-4228-5049-8263-D2A539457186}" type="presParOf" srcId="{0BC18310-9707-7A46-9EB0-948C57CB5562}" destId="{FABAA5D7-DA3F-ED49-A327-ED7E38678EEA}" srcOrd="0" destOrd="0" presId="urn:microsoft.com/office/officeart/2005/8/layout/vList5"/>
    <dgm:cxn modelId="{4B2365A2-DB8D-DB46-9F94-EA2627BAEEF2}" type="presParOf" srcId="{FABAA5D7-DA3F-ED49-A327-ED7E38678EEA}" destId="{A3797F35-C3A1-3E4A-A665-42EBAB932F9F}" srcOrd="0" destOrd="0" presId="urn:microsoft.com/office/officeart/2005/8/layout/vList5"/>
    <dgm:cxn modelId="{D78AB605-BA33-3A48-8832-976C8F734BB0}" type="presParOf" srcId="{FABAA5D7-DA3F-ED49-A327-ED7E38678EEA}" destId="{6B306598-CA1E-0545-953D-0D2594B25666}" srcOrd="1" destOrd="0" presId="urn:microsoft.com/office/officeart/2005/8/layout/vList5"/>
    <dgm:cxn modelId="{6AC00AC1-47B3-A242-A0A2-C92452DCA500}" type="presParOf" srcId="{0BC18310-9707-7A46-9EB0-948C57CB5562}" destId="{E01F51F6-A131-C14E-8C42-4D85FDFA2481}" srcOrd="1" destOrd="0" presId="urn:microsoft.com/office/officeart/2005/8/layout/vList5"/>
    <dgm:cxn modelId="{0B46F784-330A-1F4A-83C2-CB910D6C95F8}" type="presParOf" srcId="{0BC18310-9707-7A46-9EB0-948C57CB5562}" destId="{5D36F859-0007-F447-9DE8-226F71A73AD7}" srcOrd="2" destOrd="0" presId="urn:microsoft.com/office/officeart/2005/8/layout/vList5"/>
    <dgm:cxn modelId="{022A9F00-D3E3-1F4F-86F6-67E88FAFB69E}" type="presParOf" srcId="{5D36F859-0007-F447-9DE8-226F71A73AD7}" destId="{33DE3896-EDEC-1A47-8D2B-6B6BBD668483}" srcOrd="0" destOrd="0" presId="urn:microsoft.com/office/officeart/2005/8/layout/vList5"/>
    <dgm:cxn modelId="{A80BDB72-460A-164D-A3CF-5A4A29070CA2}" type="presParOf" srcId="{5D36F859-0007-F447-9DE8-226F71A73AD7}" destId="{D4CF8C7B-D79A-6846-90FA-611E326A7AF8}" srcOrd="1" destOrd="0" presId="urn:microsoft.com/office/officeart/2005/8/layout/vList5"/>
    <dgm:cxn modelId="{0CEA0154-52BB-E54F-A9A8-1C93348988BC}" type="presParOf" srcId="{0BC18310-9707-7A46-9EB0-948C57CB5562}" destId="{C1108C28-63D9-1D4D-A075-11229DE6A1F7}" srcOrd="3" destOrd="0" presId="urn:microsoft.com/office/officeart/2005/8/layout/vList5"/>
    <dgm:cxn modelId="{6BFC3FF9-1E31-8A47-A834-77B00D502496}" type="presParOf" srcId="{0BC18310-9707-7A46-9EB0-948C57CB5562}" destId="{494C8AD0-78E9-8040-B0BF-FBE9ECDF4425}" srcOrd="4" destOrd="0" presId="urn:microsoft.com/office/officeart/2005/8/layout/vList5"/>
    <dgm:cxn modelId="{CC1C2615-2956-7A46-B88A-993F99ECABC6}" type="presParOf" srcId="{494C8AD0-78E9-8040-B0BF-FBE9ECDF4425}" destId="{AEC7898E-B7DC-1B4E-9A16-C924DE306E67}" srcOrd="0" destOrd="0" presId="urn:microsoft.com/office/officeart/2005/8/layout/vList5"/>
    <dgm:cxn modelId="{E8F80D7C-16AE-EC45-9004-AC066F5994DC}" type="presParOf" srcId="{494C8AD0-78E9-8040-B0BF-FBE9ECDF4425}" destId="{D3E5A4E2-5FBE-BB49-84D7-89918F502AC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CE8EDD-F4A5-7943-8A80-BA34EF7109DE}" type="doc">
      <dgm:prSet loTypeId="urn:microsoft.com/office/officeart/2005/8/layout/vList5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25E84F5-459E-8249-993A-98804CF8C014}">
      <dgm:prSet phldrT="[Text]" custT="1"/>
      <dgm:spPr>
        <a:solidFill>
          <a:schemeClr val="accent1"/>
        </a:solidFill>
      </dgm:spPr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Ease of Use</a:t>
          </a:r>
        </a:p>
      </dgm:t>
    </dgm:pt>
    <dgm:pt modelId="{F5721963-5710-3545-B22A-43679531BA6B}" type="par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41B5BD7-E5C4-6345-8958-2CAF59DAEA23}" type="sib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4C74172-CC16-F647-AD42-E1DF1C64C5CC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Flexible APIs</a:t>
          </a:r>
        </a:p>
      </dgm:t>
    </dgm:pt>
    <dgm:pt modelId="{A0716E6B-8D2C-9D4F-AB06-53C41DA6B4CA}" type="par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6FCCE27E-5B61-DD4A-B6BD-6B5819D08467}" type="sib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8B55D6C-B612-3C42-8C01-0BED23DA5909}">
      <dgm:prSet phldrT="[Text]" custT="1"/>
      <dgm:spPr>
        <a:solidFill>
          <a:schemeClr val="accent1"/>
        </a:solidFill>
      </dgm:spPr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Performance</a:t>
          </a:r>
        </a:p>
      </dgm:t>
    </dgm:pt>
    <dgm:pt modelId="{2F2B109F-9B0D-AE4F-9868-F154959049D2}" type="par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C531C9FF-104B-1F40-8FBF-0AEE39F16B3F}" type="sib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196635E-B568-DA41-A292-8F0F57F2F8CB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Optimized for CPU, GPU, ARM (and more)</a:t>
          </a:r>
        </a:p>
      </dgm:t>
    </dgm:pt>
    <dgm:pt modelId="{A94A8E6F-6679-EE4D-901C-88D6FD6FFFE7}" type="par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EF371E67-56EF-2948-BDF7-2D643D41B297}" type="sib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ECE4BCC-4440-974C-B850-3E7A375DFA31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Python, Scala, R, C++, Clojure, Julia, Perl</a:t>
          </a:r>
        </a:p>
      </dgm:t>
    </dgm:pt>
    <dgm:pt modelId="{88732D7C-F07F-714E-878E-B6DEA25F5649}" type="parTrans" cxnId="{0B7426D4-5DD6-C04F-B289-54E039E3776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287005F5-E8C3-8E4A-81E7-78A052D63532}" type="sibTrans" cxnId="{0B7426D4-5DD6-C04F-B289-54E039E3776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62C6F89-272B-974A-87DC-D0E37D72162F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Examples and tutorials</a:t>
          </a:r>
          <a:endParaRPr lang="en-US" sz="16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BC3C4697-8176-C943-B8D6-D74129ADDDBA}" type="par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4FAD4E5-F466-E64A-B76B-70C8A56DB406}" type="sib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75AC1261-6E35-1447-9B30-93792D84B76C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Portability</a:t>
          </a:r>
        </a:p>
      </dgm:t>
    </dgm:pt>
    <dgm:pt modelId="{598C1F5A-C28B-1D4A-BE74-32633DD696D5}" type="par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B83780D-D0EF-674E-BC0B-2AD421411814}" type="sib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08D088B-F206-1748-8475-A1647EF1745F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Train on cloud, predict on edge</a:t>
          </a:r>
        </a:p>
      </dgm:t>
    </dgm:pt>
    <dgm:pt modelId="{D5EF9A45-A230-F549-99BC-FA3FA4092491}" type="par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869FD74A-872A-7C48-912C-1C97839FFB49}" type="sib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3CCDF93-39FE-0D40-99B9-76E62F60D0CB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Highly scalable distributed training</a:t>
          </a:r>
        </a:p>
      </dgm:t>
    </dgm:pt>
    <dgm:pt modelId="{8B8561DE-61FD-B24E-A78A-9E2291E0F98C}" type="parTrans" cxnId="{63E92C52-3659-E241-BA57-119C3BAFD7C7}">
      <dgm:prSet/>
      <dgm:spPr/>
      <dgm:t>
        <a:bodyPr/>
        <a:lstStyle/>
        <a:p>
          <a:endParaRPr lang="en-US"/>
        </a:p>
      </dgm:t>
    </dgm:pt>
    <dgm:pt modelId="{18062BBB-2F5D-0843-88B4-B846D0772CB7}" type="sibTrans" cxnId="{63E92C52-3659-E241-BA57-119C3BAFD7C7}">
      <dgm:prSet/>
      <dgm:spPr/>
      <dgm:t>
        <a:bodyPr/>
        <a:lstStyle/>
        <a:p>
          <a:endParaRPr lang="en-US"/>
        </a:p>
      </dgm:t>
    </dgm:pt>
    <dgm:pt modelId="{D292753B-B2BD-8F43-AD3E-BEE733060D97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ONNX support</a:t>
          </a:r>
        </a:p>
      </dgm:t>
    </dgm:pt>
    <dgm:pt modelId="{1F7EA76D-BD72-7446-AEEE-99E7CA88A17F}" type="parTrans" cxnId="{D7BC997C-3B08-2248-897E-BF335FEAEE93}">
      <dgm:prSet/>
      <dgm:spPr/>
      <dgm:t>
        <a:bodyPr/>
        <a:lstStyle/>
        <a:p>
          <a:endParaRPr lang="en-US"/>
        </a:p>
      </dgm:t>
    </dgm:pt>
    <dgm:pt modelId="{8F5ABAC2-53E0-4C41-93C0-2C689D8E2419}" type="sibTrans" cxnId="{D7BC997C-3B08-2248-897E-BF335FEAEE93}">
      <dgm:prSet/>
      <dgm:spPr/>
      <dgm:t>
        <a:bodyPr/>
        <a:lstStyle/>
        <a:p>
          <a:endParaRPr lang="en-US"/>
        </a:p>
      </dgm:t>
    </dgm:pt>
    <dgm:pt modelId="{55953A1B-5D28-1F4E-B429-E77E728BE50D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Quantization, Sparse, NCCL, and more…</a:t>
          </a:r>
        </a:p>
      </dgm:t>
    </dgm:pt>
    <dgm:pt modelId="{78B49415-ECEF-6441-BB61-79386A174FD1}" type="parTrans" cxnId="{CA62C8AA-C13C-154C-B860-CA96751FFE66}">
      <dgm:prSet/>
      <dgm:spPr/>
      <dgm:t>
        <a:bodyPr/>
        <a:lstStyle/>
        <a:p>
          <a:endParaRPr lang="en-US"/>
        </a:p>
      </dgm:t>
    </dgm:pt>
    <dgm:pt modelId="{A8D57C7E-E152-4644-AE81-A3C8A393F2E5}" type="sibTrans" cxnId="{CA62C8AA-C13C-154C-B860-CA96751FFE66}">
      <dgm:prSet/>
      <dgm:spPr/>
      <dgm:t>
        <a:bodyPr/>
        <a:lstStyle/>
        <a:p>
          <a:endParaRPr lang="en-US"/>
        </a:p>
      </dgm:t>
    </dgm:pt>
    <dgm:pt modelId="{4F709D2C-7851-5F40-8C04-83BBDF7ABDC0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Model serving framework</a:t>
          </a:r>
        </a:p>
      </dgm:t>
    </dgm:pt>
    <dgm:pt modelId="{43BF9808-4F88-F944-9EBF-AC566AA57971}" type="parTrans" cxnId="{D2E580B2-E819-A348-B726-EDDD7F8A7CCA}">
      <dgm:prSet/>
      <dgm:spPr/>
      <dgm:t>
        <a:bodyPr/>
        <a:lstStyle/>
        <a:p>
          <a:endParaRPr lang="en-US"/>
        </a:p>
      </dgm:t>
    </dgm:pt>
    <dgm:pt modelId="{A6D4DF54-2458-BE46-A881-CC17EE526AD9}" type="sibTrans" cxnId="{D2E580B2-E819-A348-B726-EDDD7F8A7CCA}">
      <dgm:prSet/>
      <dgm:spPr/>
      <dgm:t>
        <a:bodyPr/>
        <a:lstStyle/>
        <a:p>
          <a:endParaRPr lang="en-US"/>
        </a:p>
      </dgm:t>
    </dgm:pt>
    <dgm:pt modelId="{0BC18310-9707-7A46-9EB0-948C57CB5562}" type="pres">
      <dgm:prSet presAssocID="{6FCE8EDD-F4A5-7943-8A80-BA34EF7109DE}" presName="Name0" presStyleCnt="0">
        <dgm:presLayoutVars>
          <dgm:dir/>
          <dgm:animLvl val="lvl"/>
          <dgm:resizeHandles val="exact"/>
        </dgm:presLayoutVars>
      </dgm:prSet>
      <dgm:spPr/>
    </dgm:pt>
    <dgm:pt modelId="{FABAA5D7-DA3F-ED49-A327-ED7E38678EEA}" type="pres">
      <dgm:prSet presAssocID="{425E84F5-459E-8249-993A-98804CF8C014}" presName="linNode" presStyleCnt="0"/>
      <dgm:spPr/>
    </dgm:pt>
    <dgm:pt modelId="{A3797F35-C3A1-3E4A-A665-42EBAB932F9F}" type="pres">
      <dgm:prSet presAssocID="{425E84F5-459E-8249-993A-98804CF8C01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B306598-CA1E-0545-953D-0D2594B25666}" type="pres">
      <dgm:prSet presAssocID="{425E84F5-459E-8249-993A-98804CF8C014}" presName="descendantText" presStyleLbl="alignAccFollowNode1" presStyleIdx="0" presStyleCnt="3">
        <dgm:presLayoutVars>
          <dgm:bulletEnabled val="1"/>
        </dgm:presLayoutVars>
      </dgm:prSet>
      <dgm:spPr/>
    </dgm:pt>
    <dgm:pt modelId="{E01F51F6-A131-C14E-8C42-4D85FDFA2481}" type="pres">
      <dgm:prSet presAssocID="{A41B5BD7-E5C4-6345-8958-2CAF59DAEA23}" presName="sp" presStyleCnt="0"/>
      <dgm:spPr/>
    </dgm:pt>
    <dgm:pt modelId="{5D36F859-0007-F447-9DE8-226F71A73AD7}" type="pres">
      <dgm:prSet presAssocID="{58B55D6C-B612-3C42-8C01-0BED23DA5909}" presName="linNode" presStyleCnt="0"/>
      <dgm:spPr/>
    </dgm:pt>
    <dgm:pt modelId="{33DE3896-EDEC-1A47-8D2B-6B6BBD668483}" type="pres">
      <dgm:prSet presAssocID="{58B55D6C-B612-3C42-8C01-0BED23DA590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4CF8C7B-D79A-6846-90FA-611E326A7AF8}" type="pres">
      <dgm:prSet presAssocID="{58B55D6C-B612-3C42-8C01-0BED23DA5909}" presName="descendantText" presStyleLbl="alignAccFollowNode1" presStyleIdx="1" presStyleCnt="3">
        <dgm:presLayoutVars>
          <dgm:bulletEnabled val="1"/>
        </dgm:presLayoutVars>
      </dgm:prSet>
      <dgm:spPr/>
    </dgm:pt>
    <dgm:pt modelId="{C1108C28-63D9-1D4D-A075-11229DE6A1F7}" type="pres">
      <dgm:prSet presAssocID="{C531C9FF-104B-1F40-8FBF-0AEE39F16B3F}" presName="sp" presStyleCnt="0"/>
      <dgm:spPr/>
    </dgm:pt>
    <dgm:pt modelId="{494C8AD0-78E9-8040-B0BF-FBE9ECDF4425}" type="pres">
      <dgm:prSet presAssocID="{75AC1261-6E35-1447-9B30-93792D84B76C}" presName="linNode" presStyleCnt="0"/>
      <dgm:spPr/>
    </dgm:pt>
    <dgm:pt modelId="{AEC7898E-B7DC-1B4E-9A16-C924DE306E67}" type="pres">
      <dgm:prSet presAssocID="{75AC1261-6E35-1447-9B30-93792D84B76C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3E5A4E2-5FBE-BB49-84D7-89918F502AC1}" type="pres">
      <dgm:prSet presAssocID="{75AC1261-6E35-1447-9B30-93792D84B7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7264F02-3E40-C042-9E6B-36096965B534}" type="presOf" srcId="{0ECE4BCC-4440-974C-B850-3E7A375DFA31}" destId="{6B306598-CA1E-0545-953D-0D2594B25666}" srcOrd="0" destOrd="1" presId="urn:microsoft.com/office/officeart/2005/8/layout/vList5"/>
    <dgm:cxn modelId="{39FC5010-1A6A-A942-A1BD-8AE04FE318C5}" type="presOf" srcId="{58B55D6C-B612-3C42-8C01-0BED23DA5909}" destId="{33DE3896-EDEC-1A47-8D2B-6B6BBD668483}" srcOrd="0" destOrd="0" presId="urn:microsoft.com/office/officeart/2005/8/layout/vList5"/>
    <dgm:cxn modelId="{14C56C23-B7CC-AF4B-8A4C-3D8B34313E5B}" type="presOf" srcId="{55953A1B-5D28-1F4E-B429-E77E728BE50D}" destId="{D4CF8C7B-D79A-6846-90FA-611E326A7AF8}" srcOrd="0" destOrd="2" presId="urn:microsoft.com/office/officeart/2005/8/layout/vList5"/>
    <dgm:cxn modelId="{CFB96A2C-3DEE-C440-B037-91B46894361C}" srcId="{6FCE8EDD-F4A5-7943-8A80-BA34EF7109DE}" destId="{75AC1261-6E35-1447-9B30-93792D84B76C}" srcOrd="2" destOrd="0" parTransId="{598C1F5A-C28B-1D4A-BE74-32633DD696D5}" sibTransId="{FB83780D-D0EF-674E-BC0B-2AD421411814}"/>
    <dgm:cxn modelId="{1DC0C22E-2A7F-F54D-8E74-64EE5512A6DC}" type="presOf" srcId="{0196635E-B568-DA41-A292-8F0F57F2F8CB}" destId="{D4CF8C7B-D79A-6846-90FA-611E326A7AF8}" srcOrd="0" destOrd="0" presId="urn:microsoft.com/office/officeart/2005/8/layout/vList5"/>
    <dgm:cxn modelId="{72322C47-11EA-5D49-8E2E-95FB06B081C0}" srcId="{425E84F5-459E-8249-993A-98804CF8C014}" destId="{F4C74172-CC16-F647-AD42-E1DF1C64C5CC}" srcOrd="0" destOrd="0" parTransId="{A0716E6B-8D2C-9D4F-AB06-53C41DA6B4CA}" sibTransId="{6FCCE27E-5B61-DD4A-B6BD-6B5819D08467}"/>
    <dgm:cxn modelId="{63E92C52-3659-E241-BA57-119C3BAFD7C7}" srcId="{58B55D6C-B612-3C42-8C01-0BED23DA5909}" destId="{53CCDF93-39FE-0D40-99B9-76E62F60D0CB}" srcOrd="1" destOrd="0" parTransId="{8B8561DE-61FD-B24E-A78A-9E2291E0F98C}" sibTransId="{18062BBB-2F5D-0843-88B4-B846D0772CB7}"/>
    <dgm:cxn modelId="{BDEA6F5B-C782-EB44-BEED-68A42FA49F46}" type="presOf" srcId="{425E84F5-459E-8249-993A-98804CF8C014}" destId="{A3797F35-C3A1-3E4A-A665-42EBAB932F9F}" srcOrd="0" destOrd="0" presId="urn:microsoft.com/office/officeart/2005/8/layout/vList5"/>
    <dgm:cxn modelId="{B7E1FF65-DD30-3C4E-9E0A-42A5518D7D3D}" srcId="{6FCE8EDD-F4A5-7943-8A80-BA34EF7109DE}" destId="{58B55D6C-B612-3C42-8C01-0BED23DA5909}" srcOrd="1" destOrd="0" parTransId="{2F2B109F-9B0D-AE4F-9868-F154959049D2}" sibTransId="{C531C9FF-104B-1F40-8FBF-0AEE39F16B3F}"/>
    <dgm:cxn modelId="{066DB475-B00E-2A45-AB9A-523C7270D446}" type="presOf" srcId="{562C6F89-272B-974A-87DC-D0E37D72162F}" destId="{6B306598-CA1E-0545-953D-0D2594B25666}" srcOrd="0" destOrd="2" presId="urn:microsoft.com/office/officeart/2005/8/layout/vList5"/>
    <dgm:cxn modelId="{485BE378-EDC2-874D-8206-2F49498E2460}" type="presOf" srcId="{53CCDF93-39FE-0D40-99B9-76E62F60D0CB}" destId="{D4CF8C7B-D79A-6846-90FA-611E326A7AF8}" srcOrd="0" destOrd="1" presId="urn:microsoft.com/office/officeart/2005/8/layout/vList5"/>
    <dgm:cxn modelId="{D7BC997C-3B08-2248-897E-BF335FEAEE93}" srcId="{75AC1261-6E35-1447-9B30-93792D84B76C}" destId="{D292753B-B2BD-8F43-AD3E-BEE733060D97}" srcOrd="2" destOrd="0" parTransId="{1F7EA76D-BD72-7446-AEEE-99E7CA88A17F}" sibTransId="{8F5ABAC2-53E0-4C41-93C0-2C689D8E2419}"/>
    <dgm:cxn modelId="{3ECE6680-C187-2941-B2E3-629F8F0AA33B}" type="presOf" srcId="{6FCE8EDD-F4A5-7943-8A80-BA34EF7109DE}" destId="{0BC18310-9707-7A46-9EB0-948C57CB5562}" srcOrd="0" destOrd="0" presId="urn:microsoft.com/office/officeart/2005/8/layout/vList5"/>
    <dgm:cxn modelId="{7A98DD8D-5812-794C-AF73-CA33464541E7}" srcId="{425E84F5-459E-8249-993A-98804CF8C014}" destId="{562C6F89-272B-974A-87DC-D0E37D72162F}" srcOrd="2" destOrd="0" parTransId="{BC3C4697-8176-C943-B8D6-D74129ADDDBA}" sibTransId="{34FAD4E5-F466-E64A-B76B-70C8A56DB406}"/>
    <dgm:cxn modelId="{C1DC0B97-8F75-454C-BFB3-5B074F9A96CB}" type="presOf" srcId="{4F709D2C-7851-5F40-8C04-83BBDF7ABDC0}" destId="{D3E5A4E2-5FBE-BB49-84D7-89918F502AC1}" srcOrd="0" destOrd="1" presId="urn:microsoft.com/office/officeart/2005/8/layout/vList5"/>
    <dgm:cxn modelId="{CA62C8AA-C13C-154C-B860-CA96751FFE66}" srcId="{58B55D6C-B612-3C42-8C01-0BED23DA5909}" destId="{55953A1B-5D28-1F4E-B429-E77E728BE50D}" srcOrd="2" destOrd="0" parTransId="{78B49415-ECEF-6441-BB61-79386A174FD1}" sibTransId="{A8D57C7E-E152-4644-AE81-A3C8A393F2E5}"/>
    <dgm:cxn modelId="{D2E580B2-E819-A348-B726-EDDD7F8A7CCA}" srcId="{75AC1261-6E35-1447-9B30-93792D84B76C}" destId="{4F709D2C-7851-5F40-8C04-83BBDF7ABDC0}" srcOrd="1" destOrd="0" parTransId="{43BF9808-4F88-F944-9EBF-AC566AA57971}" sibTransId="{A6D4DF54-2458-BE46-A881-CC17EE526AD9}"/>
    <dgm:cxn modelId="{4AC2E4BC-A752-3449-9D35-B6D8EDB9DF0F}" type="presOf" srcId="{F4C74172-CC16-F647-AD42-E1DF1C64C5CC}" destId="{6B306598-CA1E-0545-953D-0D2594B25666}" srcOrd="0" destOrd="0" presId="urn:microsoft.com/office/officeart/2005/8/layout/vList5"/>
    <dgm:cxn modelId="{2FFAD3BF-316C-5140-B27A-EAB479C71A61}" srcId="{75AC1261-6E35-1447-9B30-93792D84B76C}" destId="{308D088B-F206-1748-8475-A1647EF1745F}" srcOrd="0" destOrd="0" parTransId="{D5EF9A45-A230-F549-99BC-FA3FA4092491}" sibTransId="{869FD74A-872A-7C48-912C-1C97839FFB49}"/>
    <dgm:cxn modelId="{259D78D1-BAA6-8048-853B-DED946AA9DE5}" type="presOf" srcId="{308D088B-F206-1748-8475-A1647EF1745F}" destId="{D3E5A4E2-5FBE-BB49-84D7-89918F502AC1}" srcOrd="0" destOrd="0" presId="urn:microsoft.com/office/officeart/2005/8/layout/vList5"/>
    <dgm:cxn modelId="{3A45AFD2-A45B-EC4D-8261-632408279C83}" srcId="{58B55D6C-B612-3C42-8C01-0BED23DA5909}" destId="{0196635E-B568-DA41-A292-8F0F57F2F8CB}" srcOrd="0" destOrd="0" parTransId="{A94A8E6F-6679-EE4D-901C-88D6FD6FFFE7}" sibTransId="{EF371E67-56EF-2948-BDF7-2D643D41B297}"/>
    <dgm:cxn modelId="{0B7426D4-5DD6-C04F-B289-54E039E3776D}" srcId="{425E84F5-459E-8249-993A-98804CF8C014}" destId="{0ECE4BCC-4440-974C-B850-3E7A375DFA31}" srcOrd="1" destOrd="0" parTransId="{88732D7C-F07F-714E-878E-B6DEA25F5649}" sibTransId="{287005F5-E8C3-8E4A-81E7-78A052D63532}"/>
    <dgm:cxn modelId="{14B5FAD6-C4A8-A041-814A-58E7EA6FE91B}" srcId="{6FCE8EDD-F4A5-7943-8A80-BA34EF7109DE}" destId="{425E84F5-459E-8249-993A-98804CF8C014}" srcOrd="0" destOrd="0" parTransId="{F5721963-5710-3545-B22A-43679531BA6B}" sibTransId="{A41B5BD7-E5C4-6345-8958-2CAF59DAEA23}"/>
    <dgm:cxn modelId="{24844BEF-DB3D-6C4C-88F7-0F97802AEEC1}" type="presOf" srcId="{75AC1261-6E35-1447-9B30-93792D84B76C}" destId="{AEC7898E-B7DC-1B4E-9A16-C924DE306E67}" srcOrd="0" destOrd="0" presId="urn:microsoft.com/office/officeart/2005/8/layout/vList5"/>
    <dgm:cxn modelId="{73B0DCF8-C649-6341-A2B1-C3A6CC6C2150}" type="presOf" srcId="{D292753B-B2BD-8F43-AD3E-BEE733060D97}" destId="{D3E5A4E2-5FBE-BB49-84D7-89918F502AC1}" srcOrd="0" destOrd="2" presId="urn:microsoft.com/office/officeart/2005/8/layout/vList5"/>
    <dgm:cxn modelId="{FAF26952-4228-5049-8263-D2A539457186}" type="presParOf" srcId="{0BC18310-9707-7A46-9EB0-948C57CB5562}" destId="{FABAA5D7-DA3F-ED49-A327-ED7E38678EEA}" srcOrd="0" destOrd="0" presId="urn:microsoft.com/office/officeart/2005/8/layout/vList5"/>
    <dgm:cxn modelId="{4B2365A2-DB8D-DB46-9F94-EA2627BAEEF2}" type="presParOf" srcId="{FABAA5D7-DA3F-ED49-A327-ED7E38678EEA}" destId="{A3797F35-C3A1-3E4A-A665-42EBAB932F9F}" srcOrd="0" destOrd="0" presId="urn:microsoft.com/office/officeart/2005/8/layout/vList5"/>
    <dgm:cxn modelId="{D78AB605-BA33-3A48-8832-976C8F734BB0}" type="presParOf" srcId="{FABAA5D7-DA3F-ED49-A327-ED7E38678EEA}" destId="{6B306598-CA1E-0545-953D-0D2594B25666}" srcOrd="1" destOrd="0" presId="urn:microsoft.com/office/officeart/2005/8/layout/vList5"/>
    <dgm:cxn modelId="{6AC00AC1-47B3-A242-A0A2-C92452DCA500}" type="presParOf" srcId="{0BC18310-9707-7A46-9EB0-948C57CB5562}" destId="{E01F51F6-A131-C14E-8C42-4D85FDFA2481}" srcOrd="1" destOrd="0" presId="urn:microsoft.com/office/officeart/2005/8/layout/vList5"/>
    <dgm:cxn modelId="{0B46F784-330A-1F4A-83C2-CB910D6C95F8}" type="presParOf" srcId="{0BC18310-9707-7A46-9EB0-948C57CB5562}" destId="{5D36F859-0007-F447-9DE8-226F71A73AD7}" srcOrd="2" destOrd="0" presId="urn:microsoft.com/office/officeart/2005/8/layout/vList5"/>
    <dgm:cxn modelId="{022A9F00-D3E3-1F4F-86F6-67E88FAFB69E}" type="presParOf" srcId="{5D36F859-0007-F447-9DE8-226F71A73AD7}" destId="{33DE3896-EDEC-1A47-8D2B-6B6BBD668483}" srcOrd="0" destOrd="0" presId="urn:microsoft.com/office/officeart/2005/8/layout/vList5"/>
    <dgm:cxn modelId="{A80BDB72-460A-164D-A3CF-5A4A29070CA2}" type="presParOf" srcId="{5D36F859-0007-F447-9DE8-226F71A73AD7}" destId="{D4CF8C7B-D79A-6846-90FA-611E326A7AF8}" srcOrd="1" destOrd="0" presId="urn:microsoft.com/office/officeart/2005/8/layout/vList5"/>
    <dgm:cxn modelId="{0CEA0154-52BB-E54F-A9A8-1C93348988BC}" type="presParOf" srcId="{0BC18310-9707-7A46-9EB0-948C57CB5562}" destId="{C1108C28-63D9-1D4D-A075-11229DE6A1F7}" srcOrd="3" destOrd="0" presId="urn:microsoft.com/office/officeart/2005/8/layout/vList5"/>
    <dgm:cxn modelId="{6BFC3FF9-1E31-8A47-A834-77B00D502496}" type="presParOf" srcId="{0BC18310-9707-7A46-9EB0-948C57CB5562}" destId="{494C8AD0-78E9-8040-B0BF-FBE9ECDF4425}" srcOrd="4" destOrd="0" presId="urn:microsoft.com/office/officeart/2005/8/layout/vList5"/>
    <dgm:cxn modelId="{CC1C2615-2956-7A46-B88A-993F99ECABC6}" type="presParOf" srcId="{494C8AD0-78E9-8040-B0BF-FBE9ECDF4425}" destId="{AEC7898E-B7DC-1B4E-9A16-C924DE306E67}" srcOrd="0" destOrd="0" presId="urn:microsoft.com/office/officeart/2005/8/layout/vList5"/>
    <dgm:cxn modelId="{E8F80D7C-16AE-EC45-9004-AC066F5994DC}" type="presParOf" srcId="{494C8AD0-78E9-8040-B0BF-FBE9ECDF4425}" destId="{D3E5A4E2-5FBE-BB49-84D7-89918F502AC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12D31-5D3C-D645-8B8A-B31709E99192}">
      <dsp:nvSpPr>
        <dsp:cNvPr id="0" name=""/>
        <dsp:cNvSpPr/>
      </dsp:nvSpPr>
      <dsp:spPr>
        <a:xfrm>
          <a:off x="1013855" y="0"/>
          <a:ext cx="3837630" cy="3837630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AI</a:t>
          </a:r>
        </a:p>
      </dsp:txBody>
      <dsp:txXfrm>
        <a:off x="2262044" y="191881"/>
        <a:ext cx="1341251" cy="575644"/>
      </dsp:txXfrm>
    </dsp:sp>
    <dsp:sp modelId="{A70B5D8B-9A06-B440-AE55-CEA705532989}">
      <dsp:nvSpPr>
        <dsp:cNvPr id="0" name=""/>
        <dsp:cNvSpPr/>
      </dsp:nvSpPr>
      <dsp:spPr>
        <a:xfrm>
          <a:off x="1493559" y="959407"/>
          <a:ext cx="2878222" cy="2878222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Machine Learning</a:t>
          </a:r>
        </a:p>
      </dsp:txBody>
      <dsp:txXfrm>
        <a:off x="2262044" y="1139296"/>
        <a:ext cx="1341251" cy="539666"/>
      </dsp:txXfrm>
    </dsp:sp>
    <dsp:sp modelId="{01C5D250-180A-6542-B9B5-F5D5D1104541}">
      <dsp:nvSpPr>
        <dsp:cNvPr id="0" name=""/>
        <dsp:cNvSpPr/>
      </dsp:nvSpPr>
      <dsp:spPr>
        <a:xfrm>
          <a:off x="1973263" y="1918815"/>
          <a:ext cx="1918815" cy="1918815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Deep Learning</a:t>
          </a:r>
        </a:p>
      </dsp:txBody>
      <dsp:txXfrm>
        <a:off x="2254266" y="2398518"/>
        <a:ext cx="1356807" cy="9594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06598-CA1E-0545-953D-0D2594B25666}">
      <dsp:nvSpPr>
        <dsp:cNvPr id="0" name=""/>
        <dsp:cNvSpPr/>
      </dsp:nvSpPr>
      <dsp:spPr>
        <a:xfrm rot="5400000">
          <a:off x="5385733" y="-1597933"/>
          <a:ext cx="893383" cy="4315980"/>
        </a:xfrm>
        <a:prstGeom prst="round2Same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 &amp; labels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Classification, Labeling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Regression</a:t>
          </a:r>
          <a:endParaRPr lang="en-US" sz="16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 rot="-5400000">
        <a:off x="3674435" y="156976"/>
        <a:ext cx="4272369" cy="806161"/>
      </dsp:txXfrm>
    </dsp:sp>
    <dsp:sp modelId="{A3797F35-C3A1-3E4A-A665-42EBAB932F9F}">
      <dsp:nvSpPr>
        <dsp:cNvPr id="0" name=""/>
        <dsp:cNvSpPr/>
      </dsp:nvSpPr>
      <dsp:spPr>
        <a:xfrm>
          <a:off x="2140" y="0"/>
          <a:ext cx="3672294" cy="111672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Supervised</a:t>
          </a:r>
        </a:p>
      </dsp:txBody>
      <dsp:txXfrm>
        <a:off x="56654" y="54514"/>
        <a:ext cx="3563266" cy="1007701"/>
      </dsp:txXfrm>
    </dsp:sp>
    <dsp:sp modelId="{D4CF8C7B-D79A-6846-90FA-611E326A7AF8}">
      <dsp:nvSpPr>
        <dsp:cNvPr id="0" name=""/>
        <dsp:cNvSpPr/>
      </dsp:nvSpPr>
      <dsp:spPr>
        <a:xfrm rot="5400000">
          <a:off x="5385733" y="-425367"/>
          <a:ext cx="893383" cy="4315980"/>
        </a:xfrm>
        <a:prstGeom prst="round2Same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no labels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Clustering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Dimensionality reduction</a:t>
          </a:r>
        </a:p>
      </dsp:txBody>
      <dsp:txXfrm rot="-5400000">
        <a:off x="3674435" y="1329542"/>
        <a:ext cx="4272369" cy="806161"/>
      </dsp:txXfrm>
    </dsp:sp>
    <dsp:sp modelId="{33DE3896-EDEC-1A47-8D2B-6B6BBD668483}">
      <dsp:nvSpPr>
        <dsp:cNvPr id="0" name=""/>
        <dsp:cNvSpPr/>
      </dsp:nvSpPr>
      <dsp:spPr>
        <a:xfrm>
          <a:off x="2140" y="1174258"/>
          <a:ext cx="3672294" cy="111672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Unsupervised</a:t>
          </a:r>
        </a:p>
      </dsp:txBody>
      <dsp:txXfrm>
        <a:off x="56654" y="1228772"/>
        <a:ext cx="3563266" cy="1007701"/>
      </dsp:txXfrm>
    </dsp:sp>
    <dsp:sp modelId="{D3E5A4E2-5FBE-BB49-84D7-89918F502AC1}">
      <dsp:nvSpPr>
        <dsp:cNvPr id="0" name=""/>
        <dsp:cNvSpPr/>
      </dsp:nvSpPr>
      <dsp:spPr>
        <a:xfrm rot="5400000">
          <a:off x="5385733" y="747199"/>
          <a:ext cx="893383" cy="4315980"/>
        </a:xfrm>
        <a:prstGeom prst="round2Same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some labels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Active learning</a:t>
          </a:r>
          <a:endParaRPr lang="en-US" sz="16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Reinforcement learning</a:t>
          </a:r>
        </a:p>
      </dsp:txBody>
      <dsp:txXfrm rot="-5400000">
        <a:off x="3674435" y="2502109"/>
        <a:ext cx="4272369" cy="806161"/>
      </dsp:txXfrm>
    </dsp:sp>
    <dsp:sp modelId="{AEC7898E-B7DC-1B4E-9A16-C924DE306E67}">
      <dsp:nvSpPr>
        <dsp:cNvPr id="0" name=""/>
        <dsp:cNvSpPr/>
      </dsp:nvSpPr>
      <dsp:spPr>
        <a:xfrm>
          <a:off x="2140" y="2346824"/>
          <a:ext cx="3672294" cy="111672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Semi-supervised</a:t>
          </a:r>
        </a:p>
      </dsp:txBody>
      <dsp:txXfrm>
        <a:off x="56654" y="2401338"/>
        <a:ext cx="3563266" cy="10077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06598-CA1E-0545-953D-0D2594B25666}">
      <dsp:nvSpPr>
        <dsp:cNvPr id="0" name=""/>
        <dsp:cNvSpPr/>
      </dsp:nvSpPr>
      <dsp:spPr>
        <a:xfrm rot="5400000">
          <a:off x="5253068" y="-2122183"/>
          <a:ext cx="893383" cy="5364480"/>
        </a:xfrm>
        <a:prstGeom prst="round2SameRect">
          <a:avLst/>
        </a:prstGeom>
        <a:solidFill>
          <a:schemeClr val="tx2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Flexible APIs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Python, Scala, R, C++, Clojure, Julia, Perl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Examples and tutorials</a:t>
          </a:r>
          <a:endParaRPr lang="en-US" sz="16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 rot="-5400000">
        <a:off x="3017520" y="156976"/>
        <a:ext cx="5320869" cy="806161"/>
      </dsp:txXfrm>
    </dsp:sp>
    <dsp:sp modelId="{A3797F35-C3A1-3E4A-A665-42EBAB932F9F}">
      <dsp:nvSpPr>
        <dsp:cNvPr id="0" name=""/>
        <dsp:cNvSpPr/>
      </dsp:nvSpPr>
      <dsp:spPr>
        <a:xfrm>
          <a:off x="0" y="1692"/>
          <a:ext cx="3017520" cy="111672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Ease of Use</a:t>
          </a:r>
        </a:p>
      </dsp:txBody>
      <dsp:txXfrm>
        <a:off x="54514" y="56206"/>
        <a:ext cx="2908492" cy="1007701"/>
      </dsp:txXfrm>
    </dsp:sp>
    <dsp:sp modelId="{D4CF8C7B-D79A-6846-90FA-611E326A7AF8}">
      <dsp:nvSpPr>
        <dsp:cNvPr id="0" name=""/>
        <dsp:cNvSpPr/>
      </dsp:nvSpPr>
      <dsp:spPr>
        <a:xfrm rot="5400000">
          <a:off x="5253068" y="-949617"/>
          <a:ext cx="893383" cy="5364480"/>
        </a:xfrm>
        <a:prstGeom prst="round2SameRect">
          <a:avLst/>
        </a:prstGeom>
        <a:solidFill>
          <a:schemeClr val="tx2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Optimized for CPU, GPU, ARM (and more)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Highly scalable distributed training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Quantization, Sparse, NCCL, and more…</a:t>
          </a:r>
        </a:p>
      </dsp:txBody>
      <dsp:txXfrm rot="-5400000">
        <a:off x="3017520" y="1329542"/>
        <a:ext cx="5320869" cy="806161"/>
      </dsp:txXfrm>
    </dsp:sp>
    <dsp:sp modelId="{33DE3896-EDEC-1A47-8D2B-6B6BBD668483}">
      <dsp:nvSpPr>
        <dsp:cNvPr id="0" name=""/>
        <dsp:cNvSpPr/>
      </dsp:nvSpPr>
      <dsp:spPr>
        <a:xfrm>
          <a:off x="0" y="1174258"/>
          <a:ext cx="3017520" cy="111672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Performance</a:t>
          </a:r>
        </a:p>
      </dsp:txBody>
      <dsp:txXfrm>
        <a:off x="54514" y="1228772"/>
        <a:ext cx="2908492" cy="1007701"/>
      </dsp:txXfrm>
    </dsp:sp>
    <dsp:sp modelId="{D3E5A4E2-5FBE-BB49-84D7-89918F502AC1}">
      <dsp:nvSpPr>
        <dsp:cNvPr id="0" name=""/>
        <dsp:cNvSpPr/>
      </dsp:nvSpPr>
      <dsp:spPr>
        <a:xfrm rot="5400000">
          <a:off x="5253068" y="222949"/>
          <a:ext cx="893383" cy="5364480"/>
        </a:xfrm>
        <a:prstGeom prst="round2SameRect">
          <a:avLst/>
        </a:prstGeom>
        <a:solidFill>
          <a:schemeClr val="tx2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Train on cloud, predict on edge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Model serving framework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ONNX support</a:t>
          </a:r>
        </a:p>
      </dsp:txBody>
      <dsp:txXfrm rot="-5400000">
        <a:off x="3017520" y="2502109"/>
        <a:ext cx="5320869" cy="806161"/>
      </dsp:txXfrm>
    </dsp:sp>
    <dsp:sp modelId="{AEC7898E-B7DC-1B4E-9A16-C924DE306E67}">
      <dsp:nvSpPr>
        <dsp:cNvPr id="0" name=""/>
        <dsp:cNvSpPr/>
      </dsp:nvSpPr>
      <dsp:spPr>
        <a:xfrm>
          <a:off x="0" y="2346824"/>
          <a:ext cx="3017520" cy="111672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Portability</a:t>
          </a:r>
        </a:p>
      </dsp:txBody>
      <dsp:txXfrm>
        <a:off x="54514" y="2401338"/>
        <a:ext cx="2908492" cy="10077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160BB-4ABF-8340-8FF9-61276229F43D}" type="datetimeFigureOut">
              <a:rPr lang="en-US" smtClean="0"/>
              <a:t>9/19/18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69109-540C-8045-8D68-A48D187AA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2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64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55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43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8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50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4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7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01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3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91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82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51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15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02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23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914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63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90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097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6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57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2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43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95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95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08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07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6B96F-CA7B-401F-A6B4-00A9BBE234C9}" type="datetimeFigureOut">
              <a:rPr lang="en-US" smtClean="0"/>
              <a:pPr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1274.pdf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4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microsoft.com/office/2007/relationships/diagramDrawing" Target="../diagrams/drawing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hyperlink" Target="http://mxnet.io/" TargetMode="External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hyperlink" Target="https://github.com/apache/incubator-mxnet" TargetMode="External"/><Relationship Id="rId10" Type="http://schemas.openxmlformats.org/officeDocument/2006/relationships/image" Target="../media/image33.tiff"/><Relationship Id="rId4" Type="http://schemas.openxmlformats.org/officeDocument/2006/relationships/hyperlink" Target="http://discuss.mxnet.io/" TargetMode="External"/><Relationship Id="rId9" Type="http://schemas.openxmlformats.org/officeDocument/2006/relationships/image" Target="../media/image32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gluon-nlp.mxnet.io/" TargetMode="External"/><Relationship Id="rId2" Type="http://schemas.openxmlformats.org/officeDocument/2006/relationships/hyperlink" Target="https://gluon.mxnet.io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Ishitori/DeepLearningWithMXNetGluon" TargetMode="External"/><Relationship Id="rId4" Type="http://schemas.openxmlformats.org/officeDocument/2006/relationships/hyperlink" Target="https://gluon-cv.mxnet.io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hyperlink" Target="mailto:mxnet-info@amazon.com" TargetMode="External"/><Relationship Id="rId4" Type="http://schemas.openxmlformats.org/officeDocument/2006/relationships/hyperlink" Target="https://docs.aws.amazon.com/sagemaker/latest/dg/mxnet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9800" y="5334000"/>
            <a:ext cx="5231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Trebuchet MS" pitchFamily="34" charset="0"/>
              </a:rPr>
              <a:t>www.globalbigdataconference.com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19400" y="5867400"/>
            <a:ext cx="3446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Trebuchet MS" pitchFamily="34" charset="0"/>
              </a:rPr>
              <a:t>Twitter : @</a:t>
            </a:r>
            <a:r>
              <a:rPr lang="en-IN" sz="2400" b="1" dirty="0" err="1">
                <a:solidFill>
                  <a:schemeClr val="bg1"/>
                </a:solidFill>
                <a:latin typeface="Trebuchet MS" pitchFamily="34" charset="0"/>
              </a:rPr>
              <a:t>bigdataconf</a:t>
            </a:r>
            <a:endParaRPr lang="en-IN" sz="2400" b="1" dirty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r>
              <a:rPr lang="en-IN" sz="2400" b="1" dirty="0">
                <a:solidFill>
                  <a:schemeClr val="bg1"/>
                </a:solidFill>
                <a:latin typeface="Trebuchet MS" pitchFamily="34" charset="0"/>
              </a:rPr>
              <a:t>    #GBCC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5D62DEF-9E14-E946-A006-CD09D79AB342}"/>
              </a:ext>
            </a:extLst>
          </p:cNvPr>
          <p:cNvSpPr txBox="1">
            <a:spLocks/>
          </p:cNvSpPr>
          <p:nvPr/>
        </p:nvSpPr>
        <p:spPr>
          <a:xfrm>
            <a:off x="793332" y="2187801"/>
            <a:ext cx="8064431" cy="13910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4000" b="1" i="0" kern="1200" baseline="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Deep Learning 101: Apache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MXNet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431C9B9-FD24-F64D-A989-07E58815E9A9}"/>
              </a:ext>
            </a:extLst>
          </p:cNvPr>
          <p:cNvSpPr txBox="1">
            <a:spLocks/>
          </p:cNvSpPr>
          <p:nvPr/>
        </p:nvSpPr>
        <p:spPr>
          <a:xfrm>
            <a:off x="2286000" y="3367783"/>
            <a:ext cx="6064668" cy="1026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Sergey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Sokolov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AWS AI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26 July 2018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F2F5C9D-16D1-B04F-9A34-3AEED06BA5DE}"/>
              </a:ext>
            </a:extLst>
          </p:cNvPr>
          <p:cNvSpPr txBox="1">
            <a:spLocks/>
          </p:cNvSpPr>
          <p:nvPr/>
        </p:nvSpPr>
        <p:spPr>
          <a:xfrm>
            <a:off x="5105400" y="6649979"/>
            <a:ext cx="4158383" cy="2547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©2018 Amazon Web Services, Inc. or its affiliates, All rights reserved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Types of Machine Learning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853272B-CD2A-6A48-A6C0-35DE6470A1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5805145"/>
              </p:ext>
            </p:extLst>
          </p:nvPr>
        </p:nvGraphicFramePr>
        <p:xfrm>
          <a:off x="770444" y="2438400"/>
          <a:ext cx="7992556" cy="3465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9081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(Artificial) Neural Networks (ANN)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28A178-32F4-D042-BF51-C9180AC07029}"/>
              </a:ext>
            </a:extLst>
          </p:cNvPr>
          <p:cNvSpPr txBox="1">
            <a:spLocks/>
          </p:cNvSpPr>
          <p:nvPr/>
        </p:nvSpPr>
        <p:spPr>
          <a:xfrm>
            <a:off x="533400" y="2482093"/>
            <a:ext cx="6649859" cy="15186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>
              <a:lnSpc>
                <a:spcPts val="3560"/>
              </a:lnSpc>
            </a:pPr>
            <a:r>
              <a:rPr lang="en-US" sz="2400" dirty="0">
                <a:solidFill>
                  <a:schemeClr val="tx1"/>
                </a:solidFill>
              </a:rPr>
              <a:t>Inspired by the brain’s neurons</a:t>
            </a:r>
          </a:p>
          <a:p>
            <a:pPr>
              <a:lnSpc>
                <a:spcPts val="3560"/>
              </a:lnSpc>
            </a:pPr>
            <a:r>
              <a:rPr lang="en-US" sz="2400" dirty="0">
                <a:solidFill>
                  <a:schemeClr val="tx1"/>
                </a:solidFill>
              </a:rPr>
              <a:t>We have ~100B of them, and ~1Q Synapses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D36C-3A90-4F49-AABA-C1CB56BEC3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29BE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sharpenSoften amount="-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3964" y="1714500"/>
            <a:ext cx="2510036" cy="25100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03CFDAC-2709-CD4C-9488-1608F02E18A2}"/>
              </a:ext>
            </a:extLst>
          </p:cNvPr>
          <p:cNvGrpSpPr/>
          <p:nvPr/>
        </p:nvGrpSpPr>
        <p:grpSpPr>
          <a:xfrm>
            <a:off x="534834" y="3581400"/>
            <a:ext cx="4802515" cy="2347199"/>
            <a:chOff x="330198" y="2444746"/>
            <a:chExt cx="4802515" cy="221042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BA8816B-B2E4-DD4F-89D0-2E97F840D25E}"/>
                </a:ext>
              </a:extLst>
            </p:cNvPr>
            <p:cNvGrpSpPr/>
            <p:nvPr/>
          </p:nvGrpSpPr>
          <p:grpSpPr>
            <a:xfrm>
              <a:off x="330198" y="2444746"/>
              <a:ext cx="4802515" cy="2210420"/>
              <a:chOff x="58987" y="2421025"/>
              <a:chExt cx="4802515" cy="221042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5534A6F-999A-E640-B4CD-61B462702442}"/>
                  </a:ext>
                </a:extLst>
              </p:cNvPr>
              <p:cNvGrpSpPr/>
              <p:nvPr/>
            </p:nvGrpSpPr>
            <p:grpSpPr>
              <a:xfrm>
                <a:off x="1184545" y="3076017"/>
                <a:ext cx="457200" cy="457200"/>
                <a:chOff x="336788" y="2925547"/>
                <a:chExt cx="457200" cy="457200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409B0CE-7D3B-A845-8B7C-5346FB6B0EE5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BE5D31C-C1AB-8542-A3C0-9019CDE632C6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28322" cy="347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w</a:t>
                  </a:r>
                  <a:r>
                    <a:rPr lang="en-US" baseline="-25000" dirty="0"/>
                    <a:t>1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54CBD8E-0768-BB45-974E-12E81FFC462A}"/>
                  </a:ext>
                </a:extLst>
              </p:cNvPr>
              <p:cNvGrpSpPr/>
              <p:nvPr/>
            </p:nvGrpSpPr>
            <p:grpSpPr>
              <a:xfrm>
                <a:off x="1184545" y="3625131"/>
                <a:ext cx="457200" cy="457200"/>
                <a:chOff x="336788" y="2925547"/>
                <a:chExt cx="457200" cy="457200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3F928B8A-3AC3-9040-9657-45B43B0195C3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4363F89-364B-DC4E-A6E7-3DDEAF3AC966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28322" cy="347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w</a:t>
                  </a:r>
                  <a:r>
                    <a:rPr lang="en-US" baseline="-25000" dirty="0"/>
                    <a:t>2</a:t>
                  </a: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E320F76-14EA-EF4C-A924-5CADAAC70CB7}"/>
                  </a:ext>
                </a:extLst>
              </p:cNvPr>
              <p:cNvGrpSpPr/>
              <p:nvPr/>
            </p:nvGrpSpPr>
            <p:grpSpPr>
              <a:xfrm>
                <a:off x="1184545" y="4174245"/>
                <a:ext cx="457200" cy="457200"/>
                <a:chOff x="336788" y="2925547"/>
                <a:chExt cx="457200" cy="457200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D0388CB-4B31-9447-88C1-9C6765135592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F553972-F971-A74A-8368-A7114A069CBD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29926" cy="347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w</a:t>
                  </a:r>
                  <a:r>
                    <a:rPr lang="en-US" baseline="-25000" dirty="0" err="1"/>
                    <a:t>n</a:t>
                  </a:r>
                  <a:endParaRPr lang="en-US" baseline="-25000" dirty="0"/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01B45C-6EEE-6448-983F-0D3437538D94}"/>
                  </a:ext>
                </a:extLst>
              </p:cNvPr>
              <p:cNvSpPr txBox="1"/>
              <p:nvPr/>
            </p:nvSpPr>
            <p:spPr>
              <a:xfrm>
                <a:off x="276064" y="3119951"/>
                <a:ext cx="362600" cy="347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1B6FB8-B9DD-6848-9673-2CE1100511FB}"/>
                  </a:ext>
                </a:extLst>
              </p:cNvPr>
              <p:cNvSpPr txBox="1"/>
              <p:nvPr/>
            </p:nvSpPr>
            <p:spPr>
              <a:xfrm>
                <a:off x="265262" y="3647279"/>
                <a:ext cx="362600" cy="347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4ECE7C-BBC2-0B49-948E-E81CDDB8990A}"/>
                  </a:ext>
                </a:extLst>
              </p:cNvPr>
              <p:cNvSpPr txBox="1"/>
              <p:nvPr/>
            </p:nvSpPr>
            <p:spPr>
              <a:xfrm>
                <a:off x="267692" y="4218179"/>
                <a:ext cx="364202" cy="347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x</a:t>
                </a:r>
                <a:r>
                  <a:rPr lang="en-US" baseline="-25000" dirty="0" err="1"/>
                  <a:t>n</a:t>
                </a:r>
                <a:endParaRPr lang="en-US" baseline="-25000" dirty="0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C6D38F7-11E6-8145-B07C-DF8FBBE5E8E0}"/>
                  </a:ext>
                </a:extLst>
              </p:cNvPr>
              <p:cNvGrpSpPr/>
              <p:nvPr/>
            </p:nvGrpSpPr>
            <p:grpSpPr>
              <a:xfrm>
                <a:off x="2173556" y="3433022"/>
                <a:ext cx="817355" cy="815669"/>
                <a:chOff x="336788" y="2925545"/>
                <a:chExt cx="457200" cy="457200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81E84369-A005-4341-86B0-C9507A71FEBF}"/>
                    </a:ext>
                  </a:extLst>
                </p:cNvPr>
                <p:cNvSpPr/>
                <p:nvPr/>
              </p:nvSpPr>
              <p:spPr>
                <a:xfrm>
                  <a:off x="336788" y="2925545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5438F07-D681-0947-9103-8BCD25DE15FA}"/>
                    </a:ext>
                  </a:extLst>
                </p:cNvPr>
                <p:cNvSpPr txBox="1"/>
                <p:nvPr/>
              </p:nvSpPr>
              <p:spPr>
                <a:xfrm>
                  <a:off x="427839" y="2961419"/>
                  <a:ext cx="190714" cy="3411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dirty="0" err="1"/>
                    <a:t>Σ</a:t>
                  </a:r>
                  <a:endParaRPr lang="en-US" sz="4000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FF75746-BA9A-A94A-A3A2-283B3864276C}"/>
                  </a:ext>
                </a:extLst>
              </p:cNvPr>
              <p:cNvGrpSpPr/>
              <p:nvPr/>
            </p:nvGrpSpPr>
            <p:grpSpPr>
              <a:xfrm>
                <a:off x="3463654" y="3533220"/>
                <a:ext cx="514800" cy="545685"/>
                <a:chOff x="3386986" y="3508405"/>
                <a:chExt cx="514800" cy="556093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A90E6E6-0196-2E49-9440-4AD2A1673BE8}"/>
                    </a:ext>
                  </a:extLst>
                </p:cNvPr>
                <p:cNvSpPr/>
                <p:nvPr/>
              </p:nvSpPr>
              <p:spPr>
                <a:xfrm>
                  <a:off x="3386986" y="3587596"/>
                  <a:ext cx="419050" cy="476902"/>
                </a:xfrm>
                <a:prstGeom prst="rect">
                  <a:avLst/>
                </a:prstGeom>
                <a:noFill/>
                <a:ln w="19050">
                  <a:solidFill>
                    <a:srgbClr val="029BE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B7E9C85-7AD1-C54F-941D-7E28F836084D}"/>
                    </a:ext>
                  </a:extLst>
                </p:cNvPr>
                <p:cNvSpPr txBox="1"/>
                <p:nvPr/>
              </p:nvSpPr>
              <p:spPr>
                <a:xfrm>
                  <a:off x="3386986" y="3508405"/>
                  <a:ext cx="514800" cy="5021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φ</a:t>
                  </a:r>
                  <a:endParaRPr lang="en-US" sz="4000" dirty="0"/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222DDF7-7E3E-2344-9C49-4328DC3A503D}"/>
                  </a:ext>
                </a:extLst>
              </p:cNvPr>
              <p:cNvCxnSpPr>
                <a:stCxn id="13" idx="3"/>
                <a:endCxn id="38" idx="2"/>
              </p:cNvCxnSpPr>
              <p:nvPr/>
            </p:nvCxnSpPr>
            <p:spPr>
              <a:xfrm>
                <a:off x="638664" y="3293856"/>
                <a:ext cx="545881" cy="10761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10AFA53-B25A-594D-9A54-2858487501EE}"/>
                  </a:ext>
                </a:extLst>
              </p:cNvPr>
              <p:cNvCxnSpPr/>
              <p:nvPr/>
            </p:nvCxnSpPr>
            <p:spPr>
              <a:xfrm>
                <a:off x="650304" y="3848486"/>
                <a:ext cx="523439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FA4098B-8FB0-584F-852B-5D9798FEA2FC}"/>
                  </a:ext>
                </a:extLst>
              </p:cNvPr>
              <p:cNvCxnSpPr/>
              <p:nvPr/>
            </p:nvCxnSpPr>
            <p:spPr>
              <a:xfrm>
                <a:off x="650303" y="4402845"/>
                <a:ext cx="523439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CCEE547-D5AF-B549-BC36-60F25DEEB8B1}"/>
                  </a:ext>
                </a:extLst>
              </p:cNvPr>
              <p:cNvCxnSpPr>
                <a:cxnSpLocks/>
                <a:stCxn id="38" idx="6"/>
                <a:endCxn id="32" idx="1"/>
              </p:cNvCxnSpPr>
              <p:nvPr/>
            </p:nvCxnSpPr>
            <p:spPr>
              <a:xfrm>
                <a:off x="1641745" y="3304617"/>
                <a:ext cx="651510" cy="247854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98F53263-E4AC-2A49-BABF-BA9F6F299321}"/>
                  </a:ext>
                </a:extLst>
              </p:cNvPr>
              <p:cNvCxnSpPr>
                <a:cxnSpLocks/>
                <a:stCxn id="36" idx="6"/>
                <a:endCxn id="32" idx="2"/>
              </p:cNvCxnSpPr>
              <p:nvPr/>
            </p:nvCxnSpPr>
            <p:spPr>
              <a:xfrm flipV="1">
                <a:off x="1641745" y="3840853"/>
                <a:ext cx="531811" cy="12878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9A8C282-2918-0347-97E6-52F37C134E07}"/>
                  </a:ext>
                </a:extLst>
              </p:cNvPr>
              <p:cNvCxnSpPr>
                <a:cxnSpLocks/>
                <a:stCxn id="34" idx="6"/>
                <a:endCxn id="32" idx="3"/>
              </p:cNvCxnSpPr>
              <p:nvPr/>
            </p:nvCxnSpPr>
            <p:spPr>
              <a:xfrm flipV="1">
                <a:off x="1641745" y="4129235"/>
                <a:ext cx="651510" cy="27361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DC7E89C-A6AD-C641-9550-A38449FF9978}"/>
                  </a:ext>
                </a:extLst>
              </p:cNvPr>
              <p:cNvCxnSpPr>
                <a:cxnSpLocks/>
                <a:stCxn id="32" idx="6"/>
                <a:endCxn id="30" idx="1"/>
              </p:cNvCxnSpPr>
              <p:nvPr/>
            </p:nvCxnSpPr>
            <p:spPr>
              <a:xfrm>
                <a:off x="2990911" y="3840857"/>
                <a:ext cx="472743" cy="406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AAD5403-DB10-2D4A-A973-F41B3A273CE5}"/>
                  </a:ext>
                </a:extLst>
              </p:cNvPr>
              <p:cNvCxnSpPr>
                <a:cxnSpLocks/>
                <a:stCxn id="30" idx="3"/>
              </p:cNvCxnSpPr>
              <p:nvPr/>
            </p:nvCxnSpPr>
            <p:spPr>
              <a:xfrm>
                <a:off x="3882704" y="3844917"/>
                <a:ext cx="438994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E25CA2-88A2-6B48-B90E-3729C1C117ED}"/>
                  </a:ext>
                </a:extLst>
              </p:cNvPr>
              <p:cNvSpPr txBox="1"/>
              <p:nvPr/>
            </p:nvSpPr>
            <p:spPr>
              <a:xfrm>
                <a:off x="58987" y="2459257"/>
                <a:ext cx="846445" cy="347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Inputs</a:t>
                </a:r>
                <a:endParaRPr lang="en-US" i="1" baseline="-250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550E00D-52A0-C94D-9CC5-CA164B0A6351}"/>
                  </a:ext>
                </a:extLst>
              </p:cNvPr>
              <p:cNvSpPr txBox="1"/>
              <p:nvPr/>
            </p:nvSpPr>
            <p:spPr>
              <a:xfrm>
                <a:off x="854354" y="2472968"/>
                <a:ext cx="1064273" cy="347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Weights</a:t>
                </a:r>
                <a:endParaRPr lang="en-US" i="1" baseline="-25000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DD12223-62EE-BC4A-B5E1-D36F3165D84B}"/>
                  </a:ext>
                </a:extLst>
              </p:cNvPr>
              <p:cNvSpPr txBox="1"/>
              <p:nvPr/>
            </p:nvSpPr>
            <p:spPr>
              <a:xfrm>
                <a:off x="2956541" y="2421025"/>
                <a:ext cx="1365157" cy="347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Activation</a:t>
                </a:r>
                <a:endParaRPr lang="en-US" i="1" baseline="-25000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4C3BECB-5642-8F47-8867-AA2304EB1A9C}"/>
                  </a:ext>
                </a:extLst>
              </p:cNvPr>
              <p:cNvSpPr txBox="1"/>
              <p:nvPr/>
            </p:nvSpPr>
            <p:spPr>
              <a:xfrm>
                <a:off x="4346702" y="3552691"/>
                <a:ext cx="514800" cy="434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𝑦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61D131-5832-B04E-B34B-3D51484DEA3D}"/>
                </a:ext>
              </a:extLst>
            </p:cNvPr>
            <p:cNvSpPr txBox="1"/>
            <p:nvPr/>
          </p:nvSpPr>
          <p:spPr>
            <a:xfrm rot="5400000">
              <a:off x="598719" y="4010110"/>
              <a:ext cx="323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  <a:endParaRPr lang="en-US" baseline="-25000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A63B878-9CC5-1844-8504-90F6E82C28CD}"/>
              </a:ext>
            </a:extLst>
          </p:cNvPr>
          <p:cNvSpPr txBox="1"/>
          <p:nvPr/>
        </p:nvSpPr>
        <p:spPr>
          <a:xfrm>
            <a:off x="2750018" y="3592773"/>
            <a:ext cx="69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Bias</a:t>
            </a:r>
            <a:endParaRPr lang="en-US" i="1" baseline="-250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E03CA0-759D-F64E-BB6A-48813AE61088}"/>
              </a:ext>
            </a:extLst>
          </p:cNvPr>
          <p:cNvGrpSpPr/>
          <p:nvPr/>
        </p:nvGrpSpPr>
        <p:grpSpPr>
          <a:xfrm>
            <a:off x="2818454" y="4038600"/>
            <a:ext cx="457200" cy="457200"/>
            <a:chOff x="2818454" y="4068687"/>
            <a:chExt cx="457200" cy="4572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1945099-B30B-474E-B3A1-26DA4571C2F1}"/>
                </a:ext>
              </a:extLst>
            </p:cNvPr>
            <p:cNvSpPr/>
            <p:nvPr/>
          </p:nvSpPr>
          <p:spPr>
            <a:xfrm>
              <a:off x="2818454" y="4068687"/>
              <a:ext cx="457200" cy="457200"/>
            </a:xfrm>
            <a:prstGeom prst="ellipse">
              <a:avLst/>
            </a:prstGeom>
            <a:noFill/>
            <a:ln w="25400" cap="flat" cmpd="sng" algn="ctr">
              <a:solidFill>
                <a:srgbClr val="029BE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A4A561-D44B-1244-85CE-0A7BE8569DFC}"/>
                </a:ext>
              </a:extLst>
            </p:cNvPr>
            <p:cNvSpPr txBox="1"/>
            <p:nvPr/>
          </p:nvSpPr>
          <p:spPr>
            <a:xfrm>
              <a:off x="2890601" y="4106342"/>
              <a:ext cx="312906" cy="27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endParaRPr lang="en-US" baseline="-25000" dirty="0"/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C4CE16-01F6-B144-8AA5-CE976F2B7F9F}"/>
              </a:ext>
            </a:extLst>
          </p:cNvPr>
          <p:cNvCxnSpPr>
            <a:cxnSpLocks/>
          </p:cNvCxnSpPr>
          <p:nvPr/>
        </p:nvCxnSpPr>
        <p:spPr>
          <a:xfrm flipH="1">
            <a:off x="3033387" y="4495800"/>
            <a:ext cx="13667" cy="169528"/>
          </a:xfrm>
          <a:prstGeom prst="straightConnector1">
            <a:avLst/>
          </a:prstGeom>
          <a:ln>
            <a:solidFill>
              <a:srgbClr val="029BE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CBF24AD-DD71-B34A-BFEB-818B2178170D}"/>
                  </a:ext>
                </a:extLst>
              </p:cNvPr>
              <p:cNvSpPr txBox="1"/>
              <p:nvPr/>
            </p:nvSpPr>
            <p:spPr>
              <a:xfrm>
                <a:off x="5337349" y="4411519"/>
                <a:ext cx="3351331" cy="122501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CBF24AD-DD71-B34A-BFEB-818B21781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349" y="4411519"/>
                <a:ext cx="3351331" cy="1225015"/>
              </a:xfrm>
              <a:prstGeom prst="rect">
                <a:avLst/>
              </a:prstGeom>
              <a:blipFill>
                <a:blip r:embed="rId5"/>
                <a:stretch>
                  <a:fillRect l="-2264" t="-111111" r="-377" b="-16363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091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Deep Neural Networks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8F4DAB-B2D7-5D4A-A144-4E85BEF6FC67}"/>
              </a:ext>
            </a:extLst>
          </p:cNvPr>
          <p:cNvSpPr txBox="1">
            <a:spLocks/>
          </p:cNvSpPr>
          <p:nvPr/>
        </p:nvSpPr>
        <p:spPr>
          <a:xfrm>
            <a:off x="381000" y="2286000"/>
            <a:ext cx="3114428" cy="3400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Non-linear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Hierarchical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feature learning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Scalable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961C8-2E31-8E4D-8301-FC01FEF32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603" y="2514600"/>
            <a:ext cx="5457397" cy="26769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85DB174-37D4-BA4F-8E6B-09A79FFC3021}"/>
              </a:ext>
            </a:extLst>
          </p:cNvPr>
          <p:cNvSpPr txBox="1">
            <a:spLocks/>
          </p:cNvSpPr>
          <p:nvPr/>
        </p:nvSpPr>
        <p:spPr>
          <a:xfrm>
            <a:off x="3124200" y="5420154"/>
            <a:ext cx="5457397" cy="692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n-US" sz="2400" dirty="0">
                <a:solidFill>
                  <a:schemeClr val="tx1"/>
                </a:solidFill>
              </a:rPr>
              <a:t>A Multilayer Perceptron (MLP)</a:t>
            </a:r>
          </a:p>
        </p:txBody>
      </p:sp>
    </p:spTree>
    <p:extLst>
      <p:ext uri="{BB962C8B-B14F-4D97-AF65-F5344CB8AC3E}">
        <p14:creationId xmlns:p14="http://schemas.microsoft.com/office/powerpoint/2010/main" val="2832579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Linear and non-linear separability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94C00C-CEB5-CA44-8C67-1001AAEE2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2197100"/>
            <a:ext cx="90043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38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Activation Functions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C1BFCA-30EC-824D-8793-89EBBBFB85BE}"/>
              </a:ext>
            </a:extLst>
          </p:cNvPr>
          <p:cNvSpPr/>
          <p:nvPr/>
        </p:nvSpPr>
        <p:spPr>
          <a:xfrm>
            <a:off x="381000" y="2286000"/>
            <a:ext cx="8097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Determine how the neuron fires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Represent non-linearity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713B27-FC79-434C-9F5B-AC75BAB81406}"/>
                  </a:ext>
                </a:extLst>
              </p:cNvPr>
              <p:cNvSpPr txBox="1"/>
              <p:nvPr/>
            </p:nvSpPr>
            <p:spPr>
              <a:xfrm>
                <a:off x="5284316" y="1981200"/>
                <a:ext cx="3631084" cy="12250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713B27-FC79-434C-9F5B-AC75BAB81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316" y="1981200"/>
                <a:ext cx="3631084" cy="1225015"/>
              </a:xfrm>
              <a:prstGeom prst="rect">
                <a:avLst/>
              </a:prstGeom>
              <a:blipFill>
                <a:blip r:embed="rId3"/>
                <a:stretch>
                  <a:fillRect t="-116667" b="-1708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https://www.learnopencv.com/wp-content/uploads/2017/10/relu-activation-function-1.png">
            <a:extLst>
              <a:ext uri="{FF2B5EF4-FFF2-40B4-BE49-F238E27FC236}">
                <a16:creationId xmlns:a16="http://schemas.microsoft.com/office/drawing/2014/main" id="{B99E1265-D587-3D46-B9BA-57DB33026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618" y="3313975"/>
            <a:ext cx="4108622" cy="296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www.learnopencv.com/wp-content/uploads/2017/10/sigmoid-activation-function.png">
            <a:extLst>
              <a:ext uri="{FF2B5EF4-FFF2-40B4-BE49-F238E27FC236}">
                <a16:creationId xmlns:a16="http://schemas.microsoft.com/office/drawing/2014/main" id="{B3107176-0DF7-2A43-A54B-3391F1261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23" y="3313975"/>
            <a:ext cx="4108622" cy="296252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51542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Bias term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C1BFCA-30EC-824D-8793-89EBBBFB85BE}"/>
              </a:ext>
            </a:extLst>
          </p:cNvPr>
          <p:cNvSpPr/>
          <p:nvPr/>
        </p:nvSpPr>
        <p:spPr>
          <a:xfrm>
            <a:off x="381000" y="2286000"/>
            <a:ext cx="8097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Each neuron has a bias associated with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Moves the activation left or right on x-axis</a:t>
            </a:r>
          </a:p>
        </p:txBody>
      </p:sp>
      <p:pic>
        <p:nvPicPr>
          <p:cNvPr id="9" name="Picture 6" descr="https://www.learnopencv.com/wp-content/uploads/2017/10/sigmoid-activation-function.png">
            <a:extLst>
              <a:ext uri="{FF2B5EF4-FFF2-40B4-BE49-F238E27FC236}">
                <a16:creationId xmlns:a16="http://schemas.microsoft.com/office/drawing/2014/main" id="{B3107176-0DF7-2A43-A54B-3391F1261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23" y="3313975"/>
            <a:ext cx="4108622" cy="2962527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5BBC2E-956F-A444-B217-EE0D2200AE9F}"/>
                  </a:ext>
                </a:extLst>
              </p:cNvPr>
              <p:cNvSpPr txBox="1"/>
              <p:nvPr/>
            </p:nvSpPr>
            <p:spPr>
              <a:xfrm>
                <a:off x="4847166" y="4182730"/>
                <a:ext cx="3631084" cy="122501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5BBC2E-956F-A444-B217-EE0D2200A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166" y="4182730"/>
                <a:ext cx="3631084" cy="1225015"/>
              </a:xfrm>
              <a:prstGeom prst="rect">
                <a:avLst/>
              </a:prstGeom>
              <a:blipFill>
                <a:blip r:embed="rId4"/>
                <a:stretch>
                  <a:fillRect t="-112121" b="-16363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6637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Parameters and Hyperparameters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D6703B-C8F5-1644-80D3-C89754644A85}"/>
              </a:ext>
            </a:extLst>
          </p:cNvPr>
          <p:cNvSpPr txBox="1">
            <a:spLocks/>
          </p:cNvSpPr>
          <p:nvPr/>
        </p:nvSpPr>
        <p:spPr>
          <a:xfrm>
            <a:off x="381000" y="2286000"/>
            <a:ext cx="8205304" cy="355392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Numeric values in the model: weights and biases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Learned during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Hyperparameters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Values set for the training session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Numeric e.g. mini-batch size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Non-numeric e.g. which algorithm to use for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Hyperparameter optimization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Outer layer of learning / searching for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1493205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Training to estimate parameters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9A923-6198-134E-836E-1A1EF42D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667" y="2264485"/>
            <a:ext cx="4971066" cy="24384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AFD66CB-A971-B44A-8BFC-B9A78D2B0C62}"/>
              </a:ext>
            </a:extLst>
          </p:cNvPr>
          <p:cNvSpPr txBox="1">
            <a:spLocks/>
          </p:cNvSpPr>
          <p:nvPr/>
        </p:nvSpPr>
        <p:spPr>
          <a:xfrm>
            <a:off x="533400" y="4800600"/>
            <a:ext cx="8610600" cy="1447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One parameter per connection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One bias per neuron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Find the values that minimize the loss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678435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Accuracy vs. Loss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D6703B-C8F5-1644-80D3-C89754644A85}"/>
              </a:ext>
            </a:extLst>
          </p:cNvPr>
          <p:cNvSpPr txBox="1">
            <a:spLocks/>
          </p:cNvSpPr>
          <p:nvPr/>
        </p:nvSpPr>
        <p:spPr>
          <a:xfrm>
            <a:off x="381000" y="2286000"/>
            <a:ext cx="8205304" cy="38862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Accuracy: A percentage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Correct or not per example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Loss: calculated during training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How far off is the current model?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Continuous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Common loss functions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Mean squared error (regression)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Cross entropy: log of difference in probability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During training, minimize loss with an optimizer</a:t>
            </a:r>
          </a:p>
        </p:txBody>
      </p:sp>
    </p:spTree>
    <p:extLst>
      <p:ext uri="{BB962C8B-B14F-4D97-AF65-F5344CB8AC3E}">
        <p14:creationId xmlns:p14="http://schemas.microsoft.com/office/powerpoint/2010/main" val="3381052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Basic Optimizer: Stochastic Gradient Descent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D6703B-C8F5-1644-80D3-C89754644A85}"/>
              </a:ext>
            </a:extLst>
          </p:cNvPr>
          <p:cNvSpPr txBox="1">
            <a:spLocks/>
          </p:cNvSpPr>
          <p:nvPr/>
        </p:nvSpPr>
        <p:spPr>
          <a:xfrm>
            <a:off x="381000" y="2286000"/>
            <a:ext cx="8205304" cy="32004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Init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params</a:t>
            </a:r>
            <a:r>
              <a:rPr lang="en-US" sz="2000" dirty="0">
                <a:solidFill>
                  <a:schemeClr val="tx1"/>
                </a:solidFill>
              </a:rPr>
              <a:t>. Choose learning rate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Divide data: train, validate, test. Shuffle training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For each training example: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Feed forward, calculate output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Compare to truth, calculate loss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Calc. gradient for loss for each parameter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37DA3F-AB94-0946-9F4C-D6B43D80DDAB}"/>
                  </a:ext>
                </a:extLst>
              </p:cNvPr>
              <p:cNvSpPr txBox="1"/>
              <p:nvPr/>
            </p:nvSpPr>
            <p:spPr>
              <a:xfrm>
                <a:off x="609600" y="5638800"/>
                <a:ext cx="7315200" cy="43088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𝑝𝑎𝑟𝑎𝑚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𝑟𝑎𝑡𝑒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𝑔𝑟𝑎𝑑𝑖𝑒𝑛𝑡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37DA3F-AB94-0946-9F4C-D6B43D80D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638800"/>
                <a:ext cx="7315200" cy="430887"/>
              </a:xfrm>
              <a:prstGeom prst="rect">
                <a:avLst/>
              </a:prstGeom>
              <a:blipFill>
                <a:blip r:embed="rId3"/>
                <a:stretch>
                  <a:fillRect t="-8571" b="-31429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622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54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Self-introduction: Sergey </a:t>
            </a:r>
            <a:r>
              <a:rPr lang="en-US" b="1" dirty="0" err="1"/>
              <a:t>Sokolov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6B2CA-00BC-884E-93DB-AC4094C7A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819400"/>
            <a:ext cx="2362200" cy="236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D7F545-A3EE-9B49-9201-4B16DB1F2A9C}"/>
              </a:ext>
            </a:extLst>
          </p:cNvPr>
          <p:cNvSpPr txBox="1"/>
          <p:nvPr/>
        </p:nvSpPr>
        <p:spPr>
          <a:xfrm>
            <a:off x="4114800" y="3428195"/>
            <a:ext cx="4800600" cy="114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AI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Software Developer</a:t>
            </a:r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855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Stochastic Gradient Descent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37DA3F-AB94-0946-9F4C-D6B43D80DDAB}"/>
                  </a:ext>
                </a:extLst>
              </p:cNvPr>
              <p:cNvSpPr txBox="1"/>
              <p:nvPr/>
            </p:nvSpPr>
            <p:spPr>
              <a:xfrm>
                <a:off x="1524000" y="5334000"/>
                <a:ext cx="5791200" cy="86177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/>
                      <m:t>Take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a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series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of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steps</m:t>
                    </m:r>
                  </m:oMath>
                </a14:m>
                <a:endParaRPr lang="en-US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/>
                      <m:t>Specify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a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learning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rate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37DA3F-AB94-0946-9F4C-D6B43D80D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334000"/>
                <a:ext cx="5791200" cy="861774"/>
              </a:xfrm>
              <a:prstGeom prst="rect">
                <a:avLst/>
              </a:prstGeom>
              <a:blipFill>
                <a:blip r:embed="rId3"/>
                <a:stretch>
                  <a:fillRect l="-3501" t="-11594" b="-1739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ttp://blog.datumbox.com/wp-content/uploads/2013/10/gradient-descent.png">
            <a:extLst>
              <a:ext uri="{FF2B5EF4-FFF2-40B4-BE49-F238E27FC236}">
                <a16:creationId xmlns:a16="http://schemas.microsoft.com/office/drawing/2014/main" id="{55A2E2E2-CF2D-ED49-ADE2-86BA87623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33600"/>
            <a:ext cx="5791200" cy="30150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04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Demo 1: MLP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12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048000"/>
            <a:ext cx="8229600" cy="1143000"/>
          </a:xfrm>
        </p:spPr>
        <p:txBody>
          <a:bodyPr/>
          <a:lstStyle/>
          <a:p>
            <a:r>
              <a:rPr lang="en-US" dirty="0"/>
              <a:t>Introduction to Apache </a:t>
            </a:r>
            <a:r>
              <a:rPr lang="en-US" dirty="0" err="1"/>
              <a:t>MXNet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862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Original paper in Dec, 2015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4FB1D-E04C-0849-803E-EB23FF4ACB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500" y="2108200"/>
            <a:ext cx="5867400" cy="3911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9E2162-9601-A14F-BFCC-1C08DBE11CA2}"/>
              </a:ext>
            </a:extLst>
          </p:cNvPr>
          <p:cNvSpPr/>
          <p:nvPr/>
        </p:nvSpPr>
        <p:spPr>
          <a:xfrm>
            <a:off x="2749827" y="6019800"/>
            <a:ext cx="3796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https://arxiv.org/pdf/1512.01274.pdf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93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Major 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7F485-768A-6F43-87D8-038E78DBA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1200" y="3986208"/>
            <a:ext cx="1062764" cy="13099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4CB27C-C235-BA40-94F9-0F35E2075126}"/>
              </a:ext>
            </a:extLst>
          </p:cNvPr>
          <p:cNvSpPr/>
          <p:nvPr/>
        </p:nvSpPr>
        <p:spPr>
          <a:xfrm>
            <a:off x="3947159" y="2340971"/>
            <a:ext cx="36912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Amazon’s deep-learning framework of choice since November 2016.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907FDB-B1FF-8A42-87C0-C9A76B95D997}"/>
              </a:ext>
            </a:extLst>
          </p:cNvPr>
          <p:cNvSpPr/>
          <p:nvPr/>
        </p:nvSpPr>
        <p:spPr>
          <a:xfrm>
            <a:off x="3947159" y="4041006"/>
            <a:ext cx="36912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Accepted into</a:t>
            </a:r>
          </a:p>
          <a:p>
            <a:r>
              <a:rPr lang="en-US" sz="2400" u="sng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 Incubator</a:t>
            </a:r>
          </a:p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 January 2017.</a:t>
            </a:r>
          </a:p>
        </p:txBody>
      </p:sp>
      <p:pic>
        <p:nvPicPr>
          <p:cNvPr id="3074" name="Picture 2" descr="http://media.corporate-ir.net/media_files/IROL/17/176060/img/logos/amazon_logo_RGB.jpg">
            <a:extLst>
              <a:ext uri="{FF2B5EF4-FFF2-40B4-BE49-F238E27FC236}">
                <a16:creationId xmlns:a16="http://schemas.microsoft.com/office/drawing/2014/main" id="{F3B9A478-CD3F-294B-BD63-9B503D0E3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982" y="2578259"/>
            <a:ext cx="1981200" cy="72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186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Highlights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665346-CC36-3F4D-87E9-9480CA0CA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171252"/>
            <a:ext cx="1778000" cy="41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C70974-20B3-BB4E-B7E9-088DD5A56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171700"/>
            <a:ext cx="1854200" cy="419100"/>
          </a:xfrm>
          <a:prstGeom prst="rect">
            <a:avLst/>
          </a:prstGeom>
        </p:spPr>
      </p:pic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1904DF8-2AAB-A949-B2F3-E0A865CF9A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5874985"/>
              </p:ext>
            </p:extLst>
          </p:nvPr>
        </p:nvGraphicFramePr>
        <p:xfrm>
          <a:off x="533400" y="2743200"/>
          <a:ext cx="8382000" cy="3465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E49CB899-EEE7-BA46-B3BD-0B66F9438D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171252"/>
            <a:ext cx="2159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57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Ecosystem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58E65D-7F82-5B4A-A9C7-199547649A3F}"/>
              </a:ext>
            </a:extLst>
          </p:cNvPr>
          <p:cNvSpPr/>
          <p:nvPr/>
        </p:nvSpPr>
        <p:spPr>
          <a:xfrm>
            <a:off x="3962400" y="3505200"/>
            <a:ext cx="1371600" cy="1371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MXNet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7E65CE-8151-9D49-B391-CFD63B1FD1C4}"/>
              </a:ext>
            </a:extLst>
          </p:cNvPr>
          <p:cNvSpPr/>
          <p:nvPr/>
        </p:nvSpPr>
        <p:spPr>
          <a:xfrm>
            <a:off x="3090890" y="5432192"/>
            <a:ext cx="1472665" cy="77964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MXBoard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236E97C-0338-D24D-A541-4F0EB9A8CE7D}"/>
              </a:ext>
            </a:extLst>
          </p:cNvPr>
          <p:cNvSpPr/>
          <p:nvPr/>
        </p:nvSpPr>
        <p:spPr>
          <a:xfrm>
            <a:off x="1741684" y="4347513"/>
            <a:ext cx="1472665" cy="7796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Server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C52E831-77C7-0846-951F-F358260B9B6B}"/>
              </a:ext>
            </a:extLst>
          </p:cNvPr>
          <p:cNvSpPr/>
          <p:nvPr/>
        </p:nvSpPr>
        <p:spPr>
          <a:xfrm>
            <a:off x="6082051" y="3262834"/>
            <a:ext cx="1472665" cy="77964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GluonCV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541B8C8-63E2-E04E-8D73-D0BC16834CF6}"/>
              </a:ext>
            </a:extLst>
          </p:cNvPr>
          <p:cNvSpPr/>
          <p:nvPr/>
        </p:nvSpPr>
        <p:spPr>
          <a:xfrm>
            <a:off x="6082054" y="4335559"/>
            <a:ext cx="1472665" cy="77964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GluonNLP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ADC597D-6040-8C45-800A-E40305A1048D}"/>
              </a:ext>
            </a:extLst>
          </p:cNvPr>
          <p:cNvSpPr/>
          <p:nvPr/>
        </p:nvSpPr>
        <p:spPr>
          <a:xfrm>
            <a:off x="3090891" y="2155895"/>
            <a:ext cx="1472665" cy="77964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ONNX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C41283E-6185-E04F-9BA4-676D43B8DB3E}"/>
              </a:ext>
            </a:extLst>
          </p:cNvPr>
          <p:cNvSpPr/>
          <p:nvPr/>
        </p:nvSpPr>
        <p:spPr>
          <a:xfrm>
            <a:off x="4992302" y="2166408"/>
            <a:ext cx="1472665" cy="77964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Zoo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FEB9C11-81CB-9F44-B890-5BEE2F9CC3DD}"/>
              </a:ext>
            </a:extLst>
          </p:cNvPr>
          <p:cNvSpPr/>
          <p:nvPr/>
        </p:nvSpPr>
        <p:spPr>
          <a:xfrm>
            <a:off x="4992302" y="5446458"/>
            <a:ext cx="1472665" cy="77964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539FD4F-2D07-DC45-BB2C-EE052A876AA5}"/>
              </a:ext>
            </a:extLst>
          </p:cNvPr>
          <p:cNvSpPr/>
          <p:nvPr/>
        </p:nvSpPr>
        <p:spPr>
          <a:xfrm>
            <a:off x="1741683" y="3262834"/>
            <a:ext cx="1472665" cy="7796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TVM</a:t>
            </a:r>
          </a:p>
        </p:txBody>
      </p:sp>
    </p:spTree>
    <p:extLst>
      <p:ext uri="{BB962C8B-B14F-4D97-AF65-F5344CB8AC3E}">
        <p14:creationId xmlns:p14="http://schemas.microsoft.com/office/powerpoint/2010/main" val="1366481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718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Architecture of Apache </a:t>
            </a:r>
            <a:r>
              <a:rPr lang="en-US" b="1" dirty="0" err="1"/>
              <a:t>MXNet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493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Separate frontend and backend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D297255-E7DF-814C-9E86-6F03270B6118}"/>
              </a:ext>
            </a:extLst>
          </p:cNvPr>
          <p:cNvSpPr/>
          <p:nvPr/>
        </p:nvSpPr>
        <p:spPr>
          <a:xfrm>
            <a:off x="3842084" y="5047448"/>
            <a:ext cx="1371600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C++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E87D7ED-2E6F-544A-889C-9F5F85602603}"/>
              </a:ext>
            </a:extLst>
          </p:cNvPr>
          <p:cNvSpPr/>
          <p:nvPr/>
        </p:nvSpPr>
        <p:spPr>
          <a:xfrm>
            <a:off x="5756164" y="3554775"/>
            <a:ext cx="1371600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C++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FB2629F-B23A-3C45-9E2B-04E5BEA5172F}"/>
              </a:ext>
            </a:extLst>
          </p:cNvPr>
          <p:cNvSpPr/>
          <p:nvPr/>
        </p:nvSpPr>
        <p:spPr>
          <a:xfrm>
            <a:off x="6698464" y="2590800"/>
            <a:ext cx="1371600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Clojure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B3033FB-8D37-5A40-9AA2-E2D273C6F077}"/>
              </a:ext>
            </a:extLst>
          </p:cNvPr>
          <p:cNvSpPr/>
          <p:nvPr/>
        </p:nvSpPr>
        <p:spPr>
          <a:xfrm>
            <a:off x="4783414" y="2590800"/>
            <a:ext cx="1371600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Julia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565386A-3E7B-4843-A2AF-3C34B112C1A4}"/>
              </a:ext>
            </a:extLst>
          </p:cNvPr>
          <p:cNvSpPr/>
          <p:nvPr/>
        </p:nvSpPr>
        <p:spPr>
          <a:xfrm>
            <a:off x="2868364" y="2590800"/>
            <a:ext cx="1371600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Perl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1CDD5A2-CE88-8A42-9EDE-3477177F833E}"/>
              </a:ext>
            </a:extLst>
          </p:cNvPr>
          <p:cNvSpPr/>
          <p:nvPr/>
        </p:nvSpPr>
        <p:spPr>
          <a:xfrm>
            <a:off x="953314" y="2590800"/>
            <a:ext cx="1371600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AA27756-0FE9-A846-A598-61DCE4F4B604}"/>
              </a:ext>
            </a:extLst>
          </p:cNvPr>
          <p:cNvSpPr/>
          <p:nvPr/>
        </p:nvSpPr>
        <p:spPr>
          <a:xfrm>
            <a:off x="3842084" y="3554775"/>
            <a:ext cx="1371600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Scala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F7AC038-A1BE-8B49-8DD7-CE18226B392D}"/>
              </a:ext>
            </a:extLst>
          </p:cNvPr>
          <p:cNvSpPr/>
          <p:nvPr/>
        </p:nvSpPr>
        <p:spPr>
          <a:xfrm>
            <a:off x="1928004" y="3546553"/>
            <a:ext cx="1371600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Python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697862-0158-154E-896E-B519FBC03E88}"/>
              </a:ext>
            </a:extLst>
          </p:cNvPr>
          <p:cNvCxnSpPr/>
          <p:nvPr/>
        </p:nvCxnSpPr>
        <p:spPr>
          <a:xfrm>
            <a:off x="470280" y="4518750"/>
            <a:ext cx="8049724" cy="0"/>
          </a:xfrm>
          <a:prstGeom prst="line">
            <a:avLst/>
          </a:prstGeom>
          <a:ln w="22225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907110B-52C9-A147-9694-D04438737C53}"/>
              </a:ext>
            </a:extLst>
          </p:cNvPr>
          <p:cNvSpPr txBox="1"/>
          <p:nvPr/>
        </p:nvSpPr>
        <p:spPr>
          <a:xfrm>
            <a:off x="524435" y="4129322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Frontend</a:t>
            </a:r>
            <a:r>
              <a:rPr lang="en-US" i="1" dirty="0">
                <a:solidFill>
                  <a:schemeClr val="tx2">
                    <a:lumMod val="25000"/>
                    <a:lumOff val="7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C7878C-764A-F549-9C97-95357E7433EE}"/>
              </a:ext>
            </a:extLst>
          </p:cNvPr>
          <p:cNvSpPr txBox="1"/>
          <p:nvPr/>
        </p:nvSpPr>
        <p:spPr>
          <a:xfrm>
            <a:off x="524435" y="453884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Backend </a:t>
            </a:r>
          </a:p>
        </p:txBody>
      </p:sp>
    </p:spTree>
    <p:extLst>
      <p:ext uri="{BB962C8B-B14F-4D97-AF65-F5344CB8AC3E}">
        <p14:creationId xmlns:p14="http://schemas.microsoft.com/office/powerpoint/2010/main" val="1608162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Optimized libraries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D1FFD8-737C-BC40-88E4-B1667A5E4141}"/>
              </a:ext>
            </a:extLst>
          </p:cNvPr>
          <p:cNvSpPr txBox="1">
            <a:spLocks/>
          </p:cNvSpPr>
          <p:nvPr/>
        </p:nvSpPr>
        <p:spPr>
          <a:xfrm>
            <a:off x="1908379" y="5348745"/>
            <a:ext cx="6035040" cy="398827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Also Atlas, </a:t>
            </a:r>
            <a:r>
              <a:rPr lang="en-US" sz="3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OpenBLAS</a:t>
            </a:r>
            <a:r>
              <a:rPr lang="en-US" sz="3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&amp; Apple Accelerate.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3D2844-85CD-8C40-BE29-6F70862747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5306" y="2296475"/>
            <a:ext cx="2236482" cy="11550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191C13-5AD8-CA4B-852D-8EFB9C1459F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8242" y="2286000"/>
            <a:ext cx="1653879" cy="109698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7AB133C-7F23-8242-9EF3-2C0E07E2300B}"/>
              </a:ext>
            </a:extLst>
          </p:cNvPr>
          <p:cNvSpPr/>
          <p:nvPr/>
        </p:nvSpPr>
        <p:spPr>
          <a:xfrm>
            <a:off x="1270094" y="3539432"/>
            <a:ext cx="24416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CUDA &amp; CUDNN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FF7C68-D7F2-6C4E-A67F-587877B021D2}"/>
              </a:ext>
            </a:extLst>
          </p:cNvPr>
          <p:cNvSpPr/>
          <p:nvPr/>
        </p:nvSpPr>
        <p:spPr>
          <a:xfrm>
            <a:off x="4761001" y="3535803"/>
            <a:ext cx="3626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MLK, MKLML &amp; MKLDNN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57518E-5BF2-BD4A-B275-E7F178CB0564}"/>
              </a:ext>
            </a:extLst>
          </p:cNvPr>
          <p:cNvSpPr txBox="1"/>
          <p:nvPr/>
        </p:nvSpPr>
        <p:spPr>
          <a:xfrm>
            <a:off x="948691" y="3993728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ndale Mono" panose="020B0509000000000004" pitchFamily="49" charset="0"/>
              </a:rPr>
              <a:t>e.g. pip install mxnet-cu92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D9191-8746-D743-9E00-75F87CE1C53F}"/>
              </a:ext>
            </a:extLst>
          </p:cNvPr>
          <p:cNvSpPr txBox="1"/>
          <p:nvPr/>
        </p:nvSpPr>
        <p:spPr>
          <a:xfrm>
            <a:off x="4966322" y="3997727"/>
            <a:ext cx="2977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ndale Mono" panose="020B0509000000000004" pitchFamily="49" charset="0"/>
              </a:rPr>
              <a:t>e.g. pip install </a:t>
            </a:r>
            <a:r>
              <a:rPr lang="en-US" sz="1400" dirty="0" err="1">
                <a:solidFill>
                  <a:schemeClr val="accent1"/>
                </a:solidFill>
                <a:latin typeface="Andale Mono" panose="020B0509000000000004" pitchFamily="49" charset="0"/>
              </a:rPr>
              <a:t>mxnet-mkl</a:t>
            </a:r>
            <a:endParaRPr lang="en-US" sz="1400" dirty="0">
              <a:solidFill>
                <a:schemeClr val="accent1"/>
              </a:solidFill>
              <a:latin typeface="Andale Mono" panose="020B05090000000000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30B78C-B6A7-1948-A66B-9D29E1DF9750}"/>
              </a:ext>
            </a:extLst>
          </p:cNvPr>
          <p:cNvSpPr txBox="1"/>
          <p:nvPr/>
        </p:nvSpPr>
        <p:spPr>
          <a:xfrm>
            <a:off x="2944849" y="4632790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ndale Mono" panose="020B0509000000000004" pitchFamily="49" charset="0"/>
              </a:rPr>
              <a:t>e.g. pip install mxnet-cu92mkl</a:t>
            </a:r>
          </a:p>
        </p:txBody>
      </p:sp>
    </p:spTree>
    <p:extLst>
      <p:ext uri="{BB962C8B-B14F-4D97-AF65-F5344CB8AC3E}">
        <p14:creationId xmlns:p14="http://schemas.microsoft.com/office/powerpoint/2010/main" val="2912599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43E62173-B9B7-3944-84DD-50AB0E64B1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3433278"/>
              </p:ext>
            </p:extLst>
          </p:nvPr>
        </p:nvGraphicFramePr>
        <p:xfrm>
          <a:off x="381000" y="2286000"/>
          <a:ext cx="8229800" cy="3471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8089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Asynchronous Engine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D6703B-C8F5-1644-80D3-C89754644A85}"/>
              </a:ext>
            </a:extLst>
          </p:cNvPr>
          <p:cNvSpPr txBox="1">
            <a:spLocks/>
          </p:cNvSpPr>
          <p:nvPr/>
        </p:nvSpPr>
        <p:spPr>
          <a:xfrm>
            <a:off x="381000" y="2286000"/>
            <a:ext cx="3124200" cy="37338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Operations </a:t>
            </a:r>
            <a:r>
              <a:rPr lang="en-US" sz="2000" i="1" dirty="0">
                <a:solidFill>
                  <a:schemeClr val="tx1"/>
                </a:solidFill>
              </a:rPr>
              <a:t>appear</a:t>
            </a:r>
            <a:r>
              <a:rPr lang="en-US" sz="2000" dirty="0">
                <a:solidFill>
                  <a:schemeClr val="tx1"/>
                </a:solidFill>
              </a:rPr>
              <a:t> to return immediately, but just pushed to engine queue on backend.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Allows for much greater parallelism.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Must </a:t>
            </a:r>
            <a:r>
              <a:rPr lang="en-US" sz="2000" dirty="0" err="1">
                <a:solidFill>
                  <a:schemeClr val="tx1"/>
                </a:solidFill>
                <a:latin typeface="Andale Mono" panose="020B0509000000000004" pitchFamily="49" charset="0"/>
              </a:rPr>
              <a:t>wait_to_read</a:t>
            </a:r>
            <a:r>
              <a:rPr lang="en-US" sz="2000" dirty="0">
                <a:solidFill>
                  <a:schemeClr val="tx1"/>
                </a:solidFill>
                <a:latin typeface="Andale Mono" panose="020B0509000000000004" pitchFamily="49" charset="0"/>
              </a:rPr>
              <a:t>()</a:t>
            </a:r>
            <a:r>
              <a:rPr lang="en-US" sz="2000" dirty="0">
                <a:solidFill>
                  <a:schemeClr val="tx1"/>
                </a:solidFill>
              </a:rPr>
              <a:t> or similar to retrieve value and this blocks.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32F4E5-F79B-3E4C-9E45-DA66AFC53B33}"/>
              </a:ext>
            </a:extLst>
          </p:cNvPr>
          <p:cNvCxnSpPr>
            <a:cxnSpLocks/>
          </p:cNvCxnSpPr>
          <p:nvPr/>
        </p:nvCxnSpPr>
        <p:spPr>
          <a:xfrm>
            <a:off x="7023593" y="5404585"/>
            <a:ext cx="0" cy="578231"/>
          </a:xfrm>
          <a:prstGeom prst="line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83308-CA39-BE43-96FA-602EEF2367D7}"/>
              </a:ext>
            </a:extLst>
          </p:cNvPr>
          <p:cNvCxnSpPr>
            <a:cxnSpLocks/>
          </p:cNvCxnSpPr>
          <p:nvPr/>
        </p:nvCxnSpPr>
        <p:spPr>
          <a:xfrm>
            <a:off x="7551378" y="3308597"/>
            <a:ext cx="0" cy="79818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D05CB3-9B8D-3243-8998-795E17A62817}"/>
              </a:ext>
            </a:extLst>
          </p:cNvPr>
          <p:cNvCxnSpPr>
            <a:cxnSpLocks/>
          </p:cNvCxnSpPr>
          <p:nvPr/>
        </p:nvCxnSpPr>
        <p:spPr>
          <a:xfrm>
            <a:off x="5034372" y="2895600"/>
            <a:ext cx="0" cy="412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0E73C23-DA20-C648-8FE0-823A07428751}"/>
              </a:ext>
            </a:extLst>
          </p:cNvPr>
          <p:cNvCxnSpPr>
            <a:cxnSpLocks/>
          </p:cNvCxnSpPr>
          <p:nvPr/>
        </p:nvCxnSpPr>
        <p:spPr>
          <a:xfrm>
            <a:off x="5042393" y="5393356"/>
            <a:ext cx="0" cy="58946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326CEC-1A97-B147-A6B0-93ACD9ACA41E}"/>
              </a:ext>
            </a:extLst>
          </p:cNvPr>
          <p:cNvCxnSpPr>
            <a:cxnSpLocks/>
          </p:cNvCxnSpPr>
          <p:nvPr/>
        </p:nvCxnSpPr>
        <p:spPr>
          <a:xfrm>
            <a:off x="5562157" y="3308597"/>
            <a:ext cx="0" cy="79818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4BDE95-273D-8E47-8786-6DA1AC394459}"/>
              </a:ext>
            </a:extLst>
          </p:cNvPr>
          <p:cNvCxnSpPr/>
          <p:nvPr/>
        </p:nvCxnSpPr>
        <p:spPr>
          <a:xfrm>
            <a:off x="5034372" y="3308597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19AA3A-D749-1643-A08C-C8B063FCDB22}"/>
              </a:ext>
            </a:extLst>
          </p:cNvPr>
          <p:cNvCxnSpPr/>
          <p:nvPr/>
        </p:nvCxnSpPr>
        <p:spPr>
          <a:xfrm>
            <a:off x="5034372" y="4106779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FABED6-5EAE-714F-A6B9-4788A571055A}"/>
              </a:ext>
            </a:extLst>
          </p:cNvPr>
          <p:cNvCxnSpPr/>
          <p:nvPr/>
        </p:nvCxnSpPr>
        <p:spPr>
          <a:xfrm>
            <a:off x="7023593" y="3308597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006B2E-75A8-544C-BE77-ACDA533C8604}"/>
              </a:ext>
            </a:extLst>
          </p:cNvPr>
          <p:cNvCxnSpPr/>
          <p:nvPr/>
        </p:nvCxnSpPr>
        <p:spPr>
          <a:xfrm>
            <a:off x="7023593" y="4095550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8DF8D4-610D-874C-8F6C-19E77DFF585F}"/>
              </a:ext>
            </a:extLst>
          </p:cNvPr>
          <p:cNvCxnSpPr>
            <a:cxnSpLocks/>
          </p:cNvCxnSpPr>
          <p:nvPr/>
        </p:nvCxnSpPr>
        <p:spPr>
          <a:xfrm>
            <a:off x="7551378" y="4606403"/>
            <a:ext cx="0" cy="79818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3BD181-AE6C-F246-85B0-611584EDC706}"/>
              </a:ext>
            </a:extLst>
          </p:cNvPr>
          <p:cNvCxnSpPr/>
          <p:nvPr/>
        </p:nvCxnSpPr>
        <p:spPr>
          <a:xfrm>
            <a:off x="7023593" y="4606403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C8A8EF-6E5E-144B-9CC3-768C7411B916}"/>
              </a:ext>
            </a:extLst>
          </p:cNvPr>
          <p:cNvCxnSpPr/>
          <p:nvPr/>
        </p:nvCxnSpPr>
        <p:spPr>
          <a:xfrm>
            <a:off x="7023593" y="5393356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D222EC1-9CF9-6549-8843-67AB7329F640}"/>
              </a:ext>
            </a:extLst>
          </p:cNvPr>
          <p:cNvCxnSpPr>
            <a:cxnSpLocks/>
          </p:cNvCxnSpPr>
          <p:nvPr/>
        </p:nvCxnSpPr>
        <p:spPr>
          <a:xfrm>
            <a:off x="7023593" y="2895600"/>
            <a:ext cx="0" cy="2126294"/>
          </a:xfrm>
          <a:prstGeom prst="line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B2E7FC-7869-E345-BF21-7FEEE81F084C}"/>
              </a:ext>
            </a:extLst>
          </p:cNvPr>
          <p:cNvCxnSpPr>
            <a:cxnSpLocks/>
          </p:cNvCxnSpPr>
          <p:nvPr/>
        </p:nvCxnSpPr>
        <p:spPr>
          <a:xfrm>
            <a:off x="7713403" y="3460997"/>
            <a:ext cx="0" cy="79818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CF85F7-4C51-E644-BD6D-B18538D52F32}"/>
              </a:ext>
            </a:extLst>
          </p:cNvPr>
          <p:cNvCxnSpPr>
            <a:cxnSpLocks/>
          </p:cNvCxnSpPr>
          <p:nvPr/>
        </p:nvCxnSpPr>
        <p:spPr>
          <a:xfrm>
            <a:off x="7023593" y="3460997"/>
            <a:ext cx="68981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1D8A774-097A-174F-84B3-37CED86A70C0}"/>
              </a:ext>
            </a:extLst>
          </p:cNvPr>
          <p:cNvCxnSpPr>
            <a:cxnSpLocks/>
          </p:cNvCxnSpPr>
          <p:nvPr/>
        </p:nvCxnSpPr>
        <p:spPr>
          <a:xfrm>
            <a:off x="7023593" y="4247950"/>
            <a:ext cx="68981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228A44-23E3-264B-87C7-0B9891EC3E02}"/>
              </a:ext>
            </a:extLst>
          </p:cNvPr>
          <p:cNvCxnSpPr>
            <a:cxnSpLocks/>
          </p:cNvCxnSpPr>
          <p:nvPr/>
        </p:nvCxnSpPr>
        <p:spPr>
          <a:xfrm>
            <a:off x="5570178" y="4595174"/>
            <a:ext cx="0" cy="79818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FADA23-E181-784D-9039-2E022E654AC8}"/>
              </a:ext>
            </a:extLst>
          </p:cNvPr>
          <p:cNvCxnSpPr/>
          <p:nvPr/>
        </p:nvCxnSpPr>
        <p:spPr>
          <a:xfrm>
            <a:off x="5042393" y="4595174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B9F1B8-07B3-3D4F-B4F2-EC7C490AD5E6}"/>
              </a:ext>
            </a:extLst>
          </p:cNvPr>
          <p:cNvCxnSpPr/>
          <p:nvPr/>
        </p:nvCxnSpPr>
        <p:spPr>
          <a:xfrm>
            <a:off x="5042393" y="5393356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531B7C-F274-544B-B3D5-C01CB4E60838}"/>
              </a:ext>
            </a:extLst>
          </p:cNvPr>
          <p:cNvCxnSpPr>
            <a:cxnSpLocks/>
          </p:cNvCxnSpPr>
          <p:nvPr/>
        </p:nvCxnSpPr>
        <p:spPr>
          <a:xfrm>
            <a:off x="5034372" y="4106779"/>
            <a:ext cx="0" cy="4883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FDDFD45-BA6B-6648-B37B-2374C964F1D1}"/>
              </a:ext>
            </a:extLst>
          </p:cNvPr>
          <p:cNvSpPr txBox="1"/>
          <p:nvPr/>
        </p:nvSpPr>
        <p:spPr>
          <a:xfrm>
            <a:off x="7084106" y="4821715"/>
            <a:ext cx="13740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chemeClr val="accent1"/>
                </a:solidFill>
                <a:latin typeface="Andale Mono" panose="020B0509000000000004" pitchFamily="49" charset="0"/>
              </a:rPr>
              <a:t>wait_to_read</a:t>
            </a:r>
            <a:r>
              <a:rPr lang="en-US" sz="1100" dirty="0">
                <a:solidFill>
                  <a:schemeClr val="accent1"/>
                </a:solidFill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E22925-74E4-E544-A156-A1C852066B0A}"/>
              </a:ext>
            </a:extLst>
          </p:cNvPr>
          <p:cNvSpPr txBox="1"/>
          <p:nvPr/>
        </p:nvSpPr>
        <p:spPr>
          <a:xfrm rot="16200000">
            <a:off x="6261005" y="3507683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frontend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613753-161C-3049-AF5F-C194390DF32D}"/>
              </a:ext>
            </a:extLst>
          </p:cNvPr>
          <p:cNvSpPr txBox="1"/>
          <p:nvPr/>
        </p:nvSpPr>
        <p:spPr>
          <a:xfrm rot="16200000">
            <a:off x="5247203" y="3523021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backend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567CAF-A9DF-854A-903E-81E28E8C38C7}"/>
              </a:ext>
            </a:extLst>
          </p:cNvPr>
          <p:cNvSpPr/>
          <p:nvPr/>
        </p:nvSpPr>
        <p:spPr>
          <a:xfrm>
            <a:off x="4725410" y="231289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Sync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4940A2-7F21-B240-8E69-00567E9D53EB}"/>
              </a:ext>
            </a:extLst>
          </p:cNvPr>
          <p:cNvSpPr/>
          <p:nvPr/>
        </p:nvSpPr>
        <p:spPr>
          <a:xfrm>
            <a:off x="6655022" y="2312894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Async</a:t>
            </a:r>
            <a:endParaRPr lang="en-US" u="sng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683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Python Core APIs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6212CAC-03CD-5A4E-930B-F08CBB076272}"/>
              </a:ext>
            </a:extLst>
          </p:cNvPr>
          <p:cNvSpPr/>
          <p:nvPr/>
        </p:nvSpPr>
        <p:spPr>
          <a:xfrm>
            <a:off x="6172200" y="4267200"/>
            <a:ext cx="1637881" cy="874207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NDArray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91994F-DB4C-3042-B378-912622540DAD}"/>
              </a:ext>
            </a:extLst>
          </p:cNvPr>
          <p:cNvSpPr/>
          <p:nvPr/>
        </p:nvSpPr>
        <p:spPr>
          <a:xfrm>
            <a:off x="3582340" y="4267200"/>
            <a:ext cx="1637881" cy="874207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Symbol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066866E-0AF5-334B-9694-A7633EDD0280}"/>
              </a:ext>
            </a:extLst>
          </p:cNvPr>
          <p:cNvSpPr/>
          <p:nvPr/>
        </p:nvSpPr>
        <p:spPr>
          <a:xfrm>
            <a:off x="3582339" y="2658461"/>
            <a:ext cx="1637881" cy="87420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Module</a:t>
            </a:r>
          </a:p>
          <a:p>
            <a:pPr algn="ctr"/>
            <a:r>
              <a:rPr lang="en-US" sz="1000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(2016)</a:t>
            </a:r>
            <a:endParaRPr lang="en-US" i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D86900-6134-D441-8BCA-8D4E9648EFB5}"/>
              </a:ext>
            </a:extLst>
          </p:cNvPr>
          <p:cNvSpPr/>
          <p:nvPr/>
        </p:nvSpPr>
        <p:spPr>
          <a:xfrm>
            <a:off x="6172201" y="2658461"/>
            <a:ext cx="1637881" cy="874207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Gluon</a:t>
            </a:r>
          </a:p>
          <a:p>
            <a:pPr algn="ctr"/>
            <a:r>
              <a:rPr lang="en-US" sz="1000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(2017)</a:t>
            </a:r>
            <a:endParaRPr lang="en-US" i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54929-541B-3A4E-AB5D-056C2C0E824A}"/>
              </a:ext>
            </a:extLst>
          </p:cNvPr>
          <p:cNvSpPr txBox="1"/>
          <p:nvPr/>
        </p:nvSpPr>
        <p:spPr>
          <a:xfrm>
            <a:off x="990600" y="2864731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High Level APIs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02B5B9-0EAA-494E-8DA1-BBBCF740ACE3}"/>
              </a:ext>
            </a:extLst>
          </p:cNvPr>
          <p:cNvSpPr txBox="1"/>
          <p:nvPr/>
        </p:nvSpPr>
        <p:spPr>
          <a:xfrm>
            <a:off x="1031476" y="4473470"/>
            <a:ext cx="2255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Low Level APIs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F584DD-0880-5A46-9C20-9E64827600C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401281" y="3439402"/>
            <a:ext cx="0" cy="82779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C1A55D-0A69-E543-BB84-8BC3F566DF18}"/>
              </a:ext>
            </a:extLst>
          </p:cNvPr>
          <p:cNvCxnSpPr>
            <a:cxnSpLocks/>
          </p:cNvCxnSpPr>
          <p:nvPr/>
        </p:nvCxnSpPr>
        <p:spPr>
          <a:xfrm>
            <a:off x="4682152" y="3439402"/>
            <a:ext cx="2023674" cy="82779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1BF2D7-723C-D84B-823D-78906530199C}"/>
              </a:ext>
            </a:extLst>
          </p:cNvPr>
          <p:cNvCxnSpPr>
            <a:cxnSpLocks/>
            <a:stCxn id="8" idx="2"/>
            <a:endCxn id="4" idx="0"/>
          </p:cNvCxnSpPr>
          <p:nvPr/>
        </p:nvCxnSpPr>
        <p:spPr>
          <a:xfrm flipH="1">
            <a:off x="6991141" y="3532668"/>
            <a:ext cx="1" cy="734532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44C0FD-6A1E-1C43-80BC-8CDBB190FE07}"/>
              </a:ext>
            </a:extLst>
          </p:cNvPr>
          <p:cNvCxnSpPr>
            <a:cxnSpLocks/>
          </p:cNvCxnSpPr>
          <p:nvPr/>
        </p:nvCxnSpPr>
        <p:spPr>
          <a:xfrm flipH="1">
            <a:off x="4810750" y="3439402"/>
            <a:ext cx="1895076" cy="82779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929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2457AB8-175A-B84D-BB11-1E1837DDD5D3}"/>
              </a:ext>
            </a:extLst>
          </p:cNvPr>
          <p:cNvSpPr txBox="1">
            <a:spLocks/>
          </p:cNvSpPr>
          <p:nvPr/>
        </p:nvSpPr>
        <p:spPr>
          <a:xfrm>
            <a:off x="533400" y="1143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Hands on session</a:t>
            </a:r>
          </a:p>
        </p:txBody>
      </p:sp>
    </p:spTree>
    <p:extLst>
      <p:ext uri="{BB962C8B-B14F-4D97-AF65-F5344CB8AC3E}">
        <p14:creationId xmlns:p14="http://schemas.microsoft.com/office/powerpoint/2010/main" val="1412005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Community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8FEC900-3BCB-E04F-80F3-555C626447CE}"/>
              </a:ext>
            </a:extLst>
          </p:cNvPr>
          <p:cNvSpPr txBox="1">
            <a:spLocks/>
          </p:cNvSpPr>
          <p:nvPr/>
        </p:nvSpPr>
        <p:spPr>
          <a:xfrm>
            <a:off x="2255837" y="2327869"/>
            <a:ext cx="6314303" cy="1237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</a:t>
            </a:r>
            <a:r>
              <a:rPr lang="en-US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://mxnet.io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http://discuss.mxnet.io</a:t>
            </a:r>
            <a:r>
              <a:rPr lang="en-US" sz="2400" dirty="0">
                <a:solidFill>
                  <a:srgbClr val="0070C0"/>
                </a:solidFill>
              </a:rPr>
              <a:t>  </a:t>
            </a:r>
          </a:p>
          <a:p>
            <a:r>
              <a:rPr lang="en-US" sz="24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https://github.com/apache/incubator-mxnet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974F54-7C51-004D-8304-887D699200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68" y="2315421"/>
            <a:ext cx="1247303" cy="1247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89CD7B-0265-1545-8E2C-691B4ED30B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3176" y="4155949"/>
            <a:ext cx="1189037" cy="1118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EF8ED0-35AD-4349-870A-309D2055D5E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689" r="20753"/>
          <a:stretch/>
        </p:blipFill>
        <p:spPr>
          <a:xfrm>
            <a:off x="5154388" y="4155949"/>
            <a:ext cx="1128944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B5C889-D86B-B84F-B6D6-4628B13B54F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759"/>
          <a:stretch/>
        </p:blipFill>
        <p:spPr>
          <a:xfrm>
            <a:off x="6985714" y="4197818"/>
            <a:ext cx="1584426" cy="114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AF3E28-432F-DC49-89AD-1CA1A2BF5768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AEAEA"/>
              </a:clrFrom>
              <a:clrTo>
                <a:srgbClr val="EAEA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4164787"/>
            <a:ext cx="1646237" cy="110113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26EFAE-0B8E-F34F-AABF-44B7CA9FC9FD}"/>
              </a:ext>
            </a:extLst>
          </p:cNvPr>
          <p:cNvSpPr txBox="1"/>
          <p:nvPr/>
        </p:nvSpPr>
        <p:spPr>
          <a:xfrm>
            <a:off x="388655" y="5340818"/>
            <a:ext cx="2211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en-US" sz="20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apachemxnet</a:t>
            </a:r>
            <a:endParaRPr lang="en-US" sz="2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76A3CD-D574-FB4D-B360-BFE7A9A09D8C}"/>
              </a:ext>
            </a:extLst>
          </p:cNvPr>
          <p:cNvSpPr txBox="1"/>
          <p:nvPr/>
        </p:nvSpPr>
        <p:spPr>
          <a:xfrm>
            <a:off x="2432396" y="5353366"/>
            <a:ext cx="2256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@</a:t>
            </a:r>
            <a:r>
              <a:rPr lang="en-US" sz="20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ApacheMXNet</a:t>
            </a:r>
            <a:endParaRPr lang="en-US" sz="2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F2519-DC13-B945-A59E-2C7B0F8DF054}"/>
              </a:ext>
            </a:extLst>
          </p:cNvPr>
          <p:cNvSpPr txBox="1"/>
          <p:nvPr/>
        </p:nvSpPr>
        <p:spPr>
          <a:xfrm>
            <a:off x="4679766" y="5340818"/>
            <a:ext cx="2078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@</a:t>
            </a:r>
            <a:r>
              <a:rPr lang="en-US" sz="20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ApacheMXNet</a:t>
            </a:r>
            <a:endParaRPr lang="en-US" sz="2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5B3C98-C7B9-AC49-AAFB-512E197B4838}"/>
              </a:ext>
            </a:extLst>
          </p:cNvPr>
          <p:cNvSpPr txBox="1"/>
          <p:nvPr/>
        </p:nvSpPr>
        <p:spPr>
          <a:xfrm>
            <a:off x="7089389" y="5358391"/>
            <a:ext cx="1377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/r/</a:t>
            </a:r>
            <a:r>
              <a:rPr lang="en-US" sz="20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mxnet</a:t>
            </a:r>
            <a:endParaRPr lang="en-US" sz="2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525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2457AB8-175A-B84D-BB11-1E1837DDD5D3}"/>
              </a:ext>
            </a:extLst>
          </p:cNvPr>
          <p:cNvSpPr txBox="1">
            <a:spLocks/>
          </p:cNvSpPr>
          <p:nvPr/>
        </p:nvSpPr>
        <p:spPr>
          <a:xfrm>
            <a:off x="533400" y="1143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Additional resources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5998EC-A435-CD48-8A95-B3C568DE8888}"/>
              </a:ext>
            </a:extLst>
          </p:cNvPr>
          <p:cNvSpPr/>
          <p:nvPr/>
        </p:nvSpPr>
        <p:spPr>
          <a:xfrm>
            <a:off x="152400" y="2057400"/>
            <a:ext cx="88392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Deep Learning - The Straight Dope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2"/>
              </a:rPr>
              <a:t>https://gluon.mxnet.io/</a:t>
            </a: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Deep Learning Toolkit for NLP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http://gluon-nlp.mxnet.io/</a:t>
            </a:r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Deep Learning Toolkit for CV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4"/>
              </a:rPr>
              <a:t>https://gluon-cv.mxnet.io/</a:t>
            </a:r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This presentation and tutorials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5"/>
              </a:rPr>
              <a:t>https://github.com/Ishitori/DeepLearningWithMXNetGluon</a:t>
            </a: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7171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How to Get Started with </a:t>
            </a:r>
            <a:r>
              <a:rPr lang="en-US" sz="3600" b="1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MXNet</a:t>
            </a:r>
            <a:r>
              <a:rPr lang="en-US" sz="36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on AWS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D6703B-C8F5-1644-80D3-C89754644A85}"/>
              </a:ext>
            </a:extLst>
          </p:cNvPr>
          <p:cNvSpPr txBox="1">
            <a:spLocks/>
          </p:cNvSpPr>
          <p:nvPr/>
        </p:nvSpPr>
        <p:spPr>
          <a:xfrm>
            <a:off x="381000" y="2286000"/>
            <a:ext cx="8205304" cy="40386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Amazon </a:t>
            </a:r>
            <a:r>
              <a:rPr lang="en-US" dirty="0" err="1">
                <a:solidFill>
                  <a:schemeClr val="tx1"/>
                </a:solidFill>
              </a:rPr>
              <a:t>SageMaker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https://aws.amazon.com/sagemaker/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Using Apache </a:t>
            </a:r>
            <a:r>
              <a:rPr lang="en-US" dirty="0" err="1">
                <a:solidFill>
                  <a:schemeClr val="tx1"/>
                </a:solidFill>
              </a:rPr>
              <a:t>MXNet</a:t>
            </a:r>
            <a:r>
              <a:rPr lang="en-US" dirty="0">
                <a:solidFill>
                  <a:schemeClr val="tx1"/>
                </a:solidFill>
              </a:rPr>
              <a:t> with Amazon </a:t>
            </a:r>
            <a:r>
              <a:rPr lang="en-US" dirty="0" err="1">
                <a:solidFill>
                  <a:schemeClr val="tx1"/>
                </a:solidFill>
              </a:rPr>
              <a:t>SageMaker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  <a:hlinkClick r:id="rId4"/>
              </a:rPr>
              <a:t>https://docs.aws.amazon.com/sagemaker/latest/dg/mxnet.html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Contact: </a:t>
            </a:r>
            <a:r>
              <a:rPr lang="en-US" dirty="0">
                <a:solidFill>
                  <a:schemeClr val="tx1"/>
                </a:solidFill>
                <a:hlinkClick r:id="rId5"/>
              </a:rPr>
              <a:t>mxnet-info@amazon.com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5895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Situating Deep Learning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8B474A-A4AC-9F44-AA0D-139FE40730E8}"/>
              </a:ext>
            </a:extLst>
          </p:cNvPr>
          <p:cNvSpPr txBox="1">
            <a:spLocks/>
          </p:cNvSpPr>
          <p:nvPr/>
        </p:nvSpPr>
        <p:spPr>
          <a:xfrm>
            <a:off x="533400" y="2251038"/>
            <a:ext cx="4524579" cy="20857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>
              <a:lnSpc>
                <a:spcPts val="3560"/>
              </a:lnSpc>
            </a:pPr>
            <a:r>
              <a:rPr lang="en-US" sz="2400" strike="sngStrike" dirty="0">
                <a:solidFill>
                  <a:schemeClr val="tx1"/>
                </a:solidFill>
              </a:rPr>
              <a:t>Can machines think?</a:t>
            </a:r>
          </a:p>
          <a:p>
            <a:pPr>
              <a:lnSpc>
                <a:spcPts val="3560"/>
              </a:lnSpc>
            </a:pPr>
            <a:r>
              <a:rPr lang="en-US" sz="2400" dirty="0">
                <a:solidFill>
                  <a:schemeClr val="tx1"/>
                </a:solidFill>
              </a:rPr>
              <a:t>Can machines do what we can?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(Turing, 1950)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11D3112-9D09-9447-82D8-B09383BC63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1352283"/>
              </p:ext>
            </p:extLst>
          </p:nvPr>
        </p:nvGraphicFramePr>
        <p:xfrm>
          <a:off x="3964459" y="2258370"/>
          <a:ext cx="5865341" cy="3837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C66B629A-3A49-4D4B-A236-28A054367E4F}"/>
              </a:ext>
            </a:extLst>
          </p:cNvPr>
          <p:cNvGrpSpPr/>
          <p:nvPr/>
        </p:nvGrpSpPr>
        <p:grpSpPr>
          <a:xfrm>
            <a:off x="202682" y="4572000"/>
            <a:ext cx="4451793" cy="1064321"/>
            <a:chOff x="91433" y="2758999"/>
            <a:chExt cx="4451793" cy="106432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7628B21-156C-BE40-BD60-ECAE9767D44C}"/>
                </a:ext>
              </a:extLst>
            </p:cNvPr>
            <p:cNvGrpSpPr/>
            <p:nvPr/>
          </p:nvGrpSpPr>
          <p:grpSpPr>
            <a:xfrm>
              <a:off x="1224457" y="2958082"/>
              <a:ext cx="2241755" cy="865238"/>
              <a:chOff x="1179871" y="1012723"/>
              <a:chExt cx="2241755" cy="865238"/>
            </a:xfrm>
            <a:solidFill>
              <a:schemeClr val="tx2">
                <a:lumMod val="50000"/>
              </a:schemeClr>
            </a:solidFill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346054-2834-724A-B723-29BCE2DBFEC3}"/>
                  </a:ext>
                </a:extLst>
              </p:cNvPr>
              <p:cNvSpPr/>
              <p:nvPr/>
            </p:nvSpPr>
            <p:spPr>
              <a:xfrm>
                <a:off x="1179871" y="1012723"/>
                <a:ext cx="2241755" cy="865238"/>
              </a:xfrm>
              <a:prstGeom prst="rect">
                <a:avLst/>
              </a:prstGeom>
              <a:noFill/>
              <a:ln>
                <a:solidFill>
                  <a:srgbClr val="009CE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5905C0-396E-F245-8E59-AF070D782799}"/>
                  </a:ext>
                </a:extLst>
              </p:cNvPr>
              <p:cNvSpPr txBox="1"/>
              <p:nvPr/>
            </p:nvSpPr>
            <p:spPr>
              <a:xfrm>
                <a:off x="1297857" y="1091399"/>
                <a:ext cx="2005781" cy="70788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9CE4"/>
                    </a:solidFill>
                  </a:rPr>
                  <a:t>Machine Learning</a:t>
                </a:r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5FD7ADE-B7D7-2449-B85E-A81CDF371D73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7" y="3164080"/>
              <a:ext cx="738318" cy="1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9BDBDD7-31AB-3F47-BEE3-07688305339F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7" y="3630733"/>
              <a:ext cx="738318" cy="1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F5B7EB0-B683-0C41-AC2D-55CCD57A5B7A}"/>
                </a:ext>
              </a:extLst>
            </p:cNvPr>
            <p:cNvCxnSpPr>
              <a:cxnSpLocks/>
            </p:cNvCxnSpPr>
            <p:nvPr/>
          </p:nvCxnSpPr>
          <p:spPr>
            <a:xfrm>
              <a:off x="3475225" y="3390701"/>
              <a:ext cx="321271" cy="0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4C84FA4-BAB7-AB4D-9C20-15BDBAC44224}"/>
                </a:ext>
              </a:extLst>
            </p:cNvPr>
            <p:cNvSpPr/>
            <p:nvPr/>
          </p:nvSpPr>
          <p:spPr>
            <a:xfrm>
              <a:off x="485592" y="2758999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Data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4AF70D6-CEA4-CD47-AC22-5EF589EF4ECA}"/>
                </a:ext>
              </a:extLst>
            </p:cNvPr>
            <p:cNvSpPr/>
            <p:nvPr/>
          </p:nvSpPr>
          <p:spPr>
            <a:xfrm>
              <a:off x="91433" y="3261401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Answers</a:t>
              </a: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14FD6BD-865C-3349-AFC5-CB37DAEEC476}"/>
                </a:ext>
              </a:extLst>
            </p:cNvPr>
            <p:cNvSpPr/>
            <p:nvPr/>
          </p:nvSpPr>
          <p:spPr>
            <a:xfrm>
              <a:off x="3768655" y="3206035"/>
              <a:ext cx="7745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Rules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7199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Why do machine learning?</a:t>
            </a:r>
          </a:p>
        </p:txBody>
      </p:sp>
      <p:pic>
        <p:nvPicPr>
          <p:cNvPr id="7" name="Picture 6" descr="impossibly-cute-puppy-8.jpg">
            <a:extLst>
              <a:ext uri="{FF2B5EF4-FFF2-40B4-BE49-F238E27FC236}">
                <a16:creationId xmlns:a16="http://schemas.microsoft.com/office/drawing/2014/main" id="{EC886FD7-9612-BE43-8442-C14C5ADF1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286000"/>
            <a:ext cx="2209800" cy="1969322"/>
          </a:xfrm>
          <a:prstGeom prst="rect">
            <a:avLst/>
          </a:prstGeom>
        </p:spPr>
      </p:pic>
      <p:pic>
        <p:nvPicPr>
          <p:cNvPr id="10" name="Picture 9" descr="baby cub.jpg">
            <a:extLst>
              <a:ext uri="{FF2B5EF4-FFF2-40B4-BE49-F238E27FC236}">
                <a16:creationId xmlns:a16="http://schemas.microsoft.com/office/drawing/2014/main" id="{9C5AC050-D2DD-CF43-A505-EAF6DC76F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286000"/>
            <a:ext cx="2590800" cy="1943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C64AB5-C368-964E-B423-640B79295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0" y="2209801"/>
            <a:ext cx="1066800" cy="1986116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114A126-923B-4F42-A19E-D8B1654EC888}"/>
              </a:ext>
            </a:extLst>
          </p:cNvPr>
          <p:cNvSpPr txBox="1">
            <a:spLocks/>
          </p:cNvSpPr>
          <p:nvPr/>
        </p:nvSpPr>
        <p:spPr>
          <a:xfrm>
            <a:off x="381000" y="4854945"/>
            <a:ext cx="8763000" cy="8155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How many cats?</a:t>
            </a:r>
          </a:p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Complex tasks where you can’t code up explicit solutions</a:t>
            </a:r>
          </a:p>
        </p:txBody>
      </p:sp>
    </p:spTree>
    <p:extLst>
      <p:ext uri="{BB962C8B-B14F-4D97-AF65-F5344CB8AC3E}">
        <p14:creationId xmlns:p14="http://schemas.microsoft.com/office/powerpoint/2010/main" val="301496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Why deep learning?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193849-7AB4-1C4B-A662-0CD65296B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2" y="2283423"/>
            <a:ext cx="3352801" cy="355683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93F30-00EC-7C42-BDFA-FC0CAB2C9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1" y="2285999"/>
            <a:ext cx="3795914" cy="35516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473CDE-7B22-8C4D-B3AE-798C25A80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0747" y="2057400"/>
            <a:ext cx="1735996" cy="9128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30B5A0-52CF-D64E-92E5-EE56F959D3AB}"/>
              </a:ext>
            </a:extLst>
          </p:cNvPr>
          <p:cNvSpPr/>
          <p:nvPr/>
        </p:nvSpPr>
        <p:spPr>
          <a:xfrm>
            <a:off x="220587" y="5943600"/>
            <a:ext cx="85424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Deep NNs achieve Human-level or 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4115761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When not to use Deep Learning?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B55DCD-45DB-6446-BEAA-D584D0E36D12}"/>
              </a:ext>
            </a:extLst>
          </p:cNvPr>
          <p:cNvSpPr txBox="1">
            <a:spLocks/>
          </p:cNvSpPr>
          <p:nvPr/>
        </p:nvSpPr>
        <p:spPr>
          <a:xfrm>
            <a:off x="533400" y="2286000"/>
            <a:ext cx="8229600" cy="347207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When a task can be easily solved with simpler tool</a:t>
            </a:r>
          </a:p>
          <a:p>
            <a:pPr lvl="1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Finding USA Social Security numbers from text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There is an algorithm to achieve the result</a:t>
            </a:r>
          </a:p>
          <a:p>
            <a:pPr lvl="1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Stripping suffixes off English words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Exact numerical solution required</a:t>
            </a:r>
          </a:p>
        </p:txBody>
      </p:sp>
    </p:spTree>
    <p:extLst>
      <p:ext uri="{BB962C8B-B14F-4D97-AF65-F5344CB8AC3E}">
        <p14:creationId xmlns:p14="http://schemas.microsoft.com/office/powerpoint/2010/main" val="2282013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Basic Terminology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26D25-7AAF-2D45-9BA5-E992CE9D4B47}"/>
              </a:ext>
            </a:extLst>
          </p:cNvPr>
          <p:cNvSpPr txBox="1"/>
          <p:nvPr/>
        </p:nvSpPr>
        <p:spPr>
          <a:xfrm>
            <a:off x="533400" y="22860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Predict if a person earns &gt;$50K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30538AC-777D-FB46-8C77-22231AFF4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147347"/>
              </p:ext>
            </p:extLst>
          </p:nvPr>
        </p:nvGraphicFramePr>
        <p:xfrm>
          <a:off x="533400" y="2971800"/>
          <a:ext cx="7554518" cy="148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8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0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60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Years of 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Marital status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Occupation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Sex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39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Bachelors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Adm</a:t>
                      </a:r>
                      <a:r>
                        <a:rPr lang="en-US" sz="1400" dirty="0"/>
                        <a:t>-clerical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Masters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Married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Engineering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Female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6C2A877-03E6-C445-A6EC-244FE71BABCF}"/>
              </a:ext>
            </a:extLst>
          </p:cNvPr>
          <p:cNvSpPr txBox="1"/>
          <p:nvPr/>
        </p:nvSpPr>
        <p:spPr>
          <a:xfrm>
            <a:off x="533400" y="4710212"/>
            <a:ext cx="57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examples (rows)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48E70-0856-734E-93ED-B6C8449652B5}"/>
              </a:ext>
            </a:extLst>
          </p:cNvPr>
          <p:cNvSpPr txBox="1"/>
          <p:nvPr/>
        </p:nvSpPr>
        <p:spPr>
          <a:xfrm>
            <a:off x="533399" y="5224345"/>
            <a:ext cx="57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Input features / 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B3748-E909-F94E-A585-3F7064F0D20C}"/>
              </a:ext>
            </a:extLst>
          </p:cNvPr>
          <p:cNvSpPr txBox="1"/>
          <p:nvPr/>
        </p:nvSpPr>
        <p:spPr>
          <a:xfrm>
            <a:off x="533398" y="5651415"/>
            <a:ext cx="57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Label / ground truth / y</a:t>
            </a:r>
          </a:p>
        </p:txBody>
      </p:sp>
    </p:spTree>
    <p:extLst>
      <p:ext uri="{BB962C8B-B14F-4D97-AF65-F5344CB8AC3E}">
        <p14:creationId xmlns:p14="http://schemas.microsoft.com/office/powerpoint/2010/main" val="3845418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Basic Terminology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B55DCD-45DB-6446-BEAA-D584D0E36D12}"/>
              </a:ext>
            </a:extLst>
          </p:cNvPr>
          <p:cNvSpPr txBox="1">
            <a:spLocks/>
          </p:cNvSpPr>
          <p:nvPr/>
        </p:nvSpPr>
        <p:spPr>
          <a:xfrm>
            <a:off x="870941" y="2286000"/>
            <a:ext cx="8229600" cy="533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One-hot encoding to convert categorical features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386164-E42A-3046-8430-62BB7E192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181582"/>
              </p:ext>
            </p:extLst>
          </p:nvPr>
        </p:nvGraphicFramePr>
        <p:xfrm>
          <a:off x="803189" y="3034553"/>
          <a:ext cx="7554518" cy="148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8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0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60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Years of 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Marital status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Occupation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Sex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39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Bachelors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Adm</a:t>
                      </a:r>
                      <a:r>
                        <a:rPr lang="en-US" sz="1400" dirty="0"/>
                        <a:t>-clerical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Masters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Married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Engineering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Female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471E276-2B7D-1047-BDC2-DDD6115B4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154440"/>
              </p:ext>
            </p:extLst>
          </p:nvPr>
        </p:nvGraphicFramePr>
        <p:xfrm>
          <a:off x="803189" y="4737985"/>
          <a:ext cx="7554518" cy="148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2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19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64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60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Edu_Bachelors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Edu_Masters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Years of 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Marital_Single</a:t>
                      </a:r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39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6148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29888</TotalTime>
  <Words>996</Words>
  <Application>Microsoft Macintosh PowerPoint</Application>
  <PresentationFormat>On-screen Show (4:3)</PresentationFormat>
  <Paragraphs>309</Paragraphs>
  <Slides>35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Amazon Ember</vt:lpstr>
      <vt:lpstr>Amazon Ember Regular</vt:lpstr>
      <vt:lpstr>Andale Mono</vt:lpstr>
      <vt:lpstr>Arial</vt:lpstr>
      <vt:lpstr>Calibri</vt:lpstr>
      <vt:lpstr>Cambria Math</vt:lpstr>
      <vt:lpstr>Trebuchet MS</vt:lpstr>
      <vt:lpstr>Office Theme</vt:lpstr>
      <vt:lpstr>PowerPoint Presentation</vt:lpstr>
      <vt:lpstr>Self-introduction: Sergey Sokolov</vt:lpstr>
      <vt:lpstr>Agenda</vt:lpstr>
      <vt:lpstr>Situating Deep Learning</vt:lpstr>
      <vt:lpstr>Why do machine learning?</vt:lpstr>
      <vt:lpstr>Why deep learning?</vt:lpstr>
      <vt:lpstr>When not to use Deep Learning?</vt:lpstr>
      <vt:lpstr>Basic Terminology</vt:lpstr>
      <vt:lpstr>Basic Terminology</vt:lpstr>
      <vt:lpstr>Types of Machine Learning</vt:lpstr>
      <vt:lpstr>(Artificial) Neural Networks (ANN)</vt:lpstr>
      <vt:lpstr>Deep Neural Networks</vt:lpstr>
      <vt:lpstr>Linear and non-linear separability</vt:lpstr>
      <vt:lpstr>Activation Functions</vt:lpstr>
      <vt:lpstr>Bias term</vt:lpstr>
      <vt:lpstr>Parameters and Hyperparameters</vt:lpstr>
      <vt:lpstr>Training to estimate parameters</vt:lpstr>
      <vt:lpstr>Accuracy vs. Loss</vt:lpstr>
      <vt:lpstr>Basic Optimizer: Stochastic Gradient Descent</vt:lpstr>
      <vt:lpstr>Stochastic Gradient Descent</vt:lpstr>
      <vt:lpstr>Demo 1: MLP</vt:lpstr>
      <vt:lpstr>Introduction to Apache MXNet</vt:lpstr>
      <vt:lpstr>Original paper in Dec, 2015</vt:lpstr>
      <vt:lpstr>Major events</vt:lpstr>
      <vt:lpstr>Highlights</vt:lpstr>
      <vt:lpstr>Ecosystem</vt:lpstr>
      <vt:lpstr>Architecture of Apache MXNet</vt:lpstr>
      <vt:lpstr>Separate frontend and backend</vt:lpstr>
      <vt:lpstr>Optimized libraries</vt:lpstr>
      <vt:lpstr>Asynchronous Engine</vt:lpstr>
      <vt:lpstr>Python Core APIs</vt:lpstr>
      <vt:lpstr>PowerPoint Presentation</vt:lpstr>
      <vt:lpstr>Community</vt:lpstr>
      <vt:lpstr>PowerPoint Presentation</vt:lpstr>
      <vt:lpstr>How to Get Started with MXNet on AWS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sekhar</dc:creator>
  <cp:lastModifiedBy>Microsoft Office User</cp:lastModifiedBy>
  <cp:revision>55</cp:revision>
  <dcterms:created xsi:type="dcterms:W3CDTF">2014-07-16T08:41:13Z</dcterms:created>
  <dcterms:modified xsi:type="dcterms:W3CDTF">2018-09-20T02:13:25Z</dcterms:modified>
</cp:coreProperties>
</file>